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82" r:id="rId2"/>
    <p:sldId id="403" r:id="rId3"/>
    <p:sldId id="259" r:id="rId4"/>
    <p:sldId id="266" r:id="rId5"/>
    <p:sldId id="342" r:id="rId6"/>
    <p:sldId id="267" r:id="rId7"/>
    <p:sldId id="309" r:id="rId8"/>
    <p:sldId id="269" r:id="rId9"/>
    <p:sldId id="264" r:id="rId10"/>
    <p:sldId id="278" r:id="rId11"/>
    <p:sldId id="314" r:id="rId12"/>
    <p:sldId id="315" r:id="rId13"/>
    <p:sldId id="310" r:id="rId14"/>
    <p:sldId id="311" r:id="rId15"/>
    <p:sldId id="312" r:id="rId16"/>
    <p:sldId id="378" r:id="rId17"/>
    <p:sldId id="313" r:id="rId18"/>
    <p:sldId id="351" r:id="rId19"/>
    <p:sldId id="316" r:id="rId20"/>
    <p:sldId id="317" r:id="rId21"/>
    <p:sldId id="343" r:id="rId22"/>
    <p:sldId id="404" r:id="rId23"/>
    <p:sldId id="319" r:id="rId24"/>
    <p:sldId id="270" r:id="rId25"/>
    <p:sldId id="272" r:id="rId26"/>
    <p:sldId id="320" r:id="rId27"/>
    <p:sldId id="318" r:id="rId28"/>
    <p:sldId id="329" r:id="rId29"/>
    <p:sldId id="405" r:id="rId30"/>
    <p:sldId id="402" r:id="rId31"/>
    <p:sldId id="332" r:id="rId32"/>
    <p:sldId id="334" r:id="rId33"/>
    <p:sldId id="344" r:id="rId34"/>
    <p:sldId id="347" r:id="rId35"/>
    <p:sldId id="348" r:id="rId36"/>
    <p:sldId id="330" r:id="rId37"/>
    <p:sldId id="336" r:id="rId38"/>
    <p:sldId id="331" r:id="rId39"/>
    <p:sldId id="345" r:id="rId40"/>
    <p:sldId id="346" r:id="rId41"/>
    <p:sldId id="277" r:id="rId42"/>
    <p:sldId id="263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400"/>
    <a:srgbClr val="00702C"/>
    <a:srgbClr val="4C4676"/>
    <a:srgbClr val="29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88" y="108"/>
      </p:cViewPr>
      <p:guideLst>
        <p:guide orient="horz" pos="2115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8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NULL" TargetMode="Externa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NULL" TargetMode="Externa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E:/A&#29256;&#29983;&#29289;/17AS1-245.TIF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81366" y="2380269"/>
            <a:ext cx="3033395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</a:t>
            </a:r>
            <a:r>
              <a:rPr kumimoji="0" lang="en-US" altLang="zh-CN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zh-CN" alt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19344" y="2718287"/>
            <a:ext cx="162433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05145" y="3665220"/>
            <a:ext cx="63601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ATP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的主要来源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——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细胞呼吸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66" descr="图片22"/>
          <p:cNvPicPr>
            <a:picLocks noChangeAspect="1"/>
          </p:cNvPicPr>
          <p:nvPr/>
        </p:nvPicPr>
        <p:blipFill>
          <a:blip r:embed="rId4"/>
          <a:srcRect l="2272" t="1035" r="53163" b="2681"/>
          <a:stretch>
            <a:fillRect/>
          </a:stretch>
        </p:blipFill>
        <p:spPr>
          <a:xfrm>
            <a:off x="7651750" y="2099310"/>
            <a:ext cx="1494155" cy="2659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86" y="2174875"/>
            <a:ext cx="1349212" cy="25835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Text Box 6"/>
          <p:cNvSpPr txBox="1"/>
          <p:nvPr/>
        </p:nvSpPr>
        <p:spPr>
          <a:xfrm>
            <a:off x="2399030" y="1056640"/>
            <a:ext cx="798131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锥形瓶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10g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+240mL5%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葡萄糖溶液</a:t>
            </a:r>
          </a:p>
        </p:txBody>
      </p:sp>
      <p:sp>
        <p:nvSpPr>
          <p:cNvPr id="114698" name="Text Box 10"/>
          <p:cNvSpPr txBox="1"/>
          <p:nvPr/>
        </p:nvSpPr>
        <p:spPr>
          <a:xfrm>
            <a:off x="1962785" y="1654175"/>
            <a:ext cx="2148840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组（有氧）</a:t>
            </a:r>
          </a:p>
        </p:txBody>
      </p:sp>
      <p:sp>
        <p:nvSpPr>
          <p:cNvPr id="114699" name="Text Box 11"/>
          <p:cNvSpPr txBox="1"/>
          <p:nvPr/>
        </p:nvSpPr>
        <p:spPr>
          <a:xfrm>
            <a:off x="8472805" y="1578610"/>
            <a:ext cx="190817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组（无氧）</a:t>
            </a:r>
            <a:endParaRPr lang="en-US" altLang="zh-CN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5845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" y="2174875"/>
            <a:ext cx="1974457" cy="25835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78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9145905" y="2078990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3834130" y="2174875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265430" y="4758690"/>
            <a:ext cx="3233420" cy="971550"/>
            <a:chOff x="418" y="7494"/>
            <a:chExt cx="5092" cy="1530"/>
          </a:xfrm>
        </p:grpSpPr>
        <p:sp>
          <p:nvSpPr>
            <p:cNvPr id="10255" name="Text Box 14"/>
            <p:cNvSpPr txBox="1"/>
            <p:nvPr/>
          </p:nvSpPr>
          <p:spPr>
            <a:xfrm>
              <a:off x="418" y="8204"/>
              <a:ext cx="5092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（除去空气的</a:t>
              </a:r>
              <a:r>
                <a:rPr lang="en-US" altLang="zh-CN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CO</a:t>
              </a:r>
              <a:r>
                <a:rPr lang="en-US" altLang="zh-CN" sz="2800" b="1" baseline="-25000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2670" y="7494"/>
              <a:ext cx="20" cy="8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795260" y="5209540"/>
            <a:ext cx="42811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瓶应封口放置一段时间，待酵母菌将瓶中的氧气消耗完。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8472805" y="4758690"/>
            <a:ext cx="12700" cy="548005"/>
          </a:xfrm>
          <a:prstGeom prst="straightConnector1">
            <a:avLst/>
          </a:prstGeom>
          <a:ln w="28575">
            <a:solidFill>
              <a:srgbClr val="002060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41615" y="1875790"/>
            <a:ext cx="259733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对比实验：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设置两个或两个以上的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实验组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，通过对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结果的比较分析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，来探究某种因素与实验对象的关系，这样的实验叫做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对比实验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ldLvl="0" animBg="1"/>
      <p:bldP spid="114698" grpId="0"/>
      <p:bldP spid="114699" grpId="0"/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66" descr="图片22"/>
          <p:cNvPicPr>
            <a:picLocks noChangeAspect="1"/>
          </p:cNvPicPr>
          <p:nvPr/>
        </p:nvPicPr>
        <p:blipFill>
          <a:blip r:embed="rId4"/>
          <a:srcRect l="2272" t="1035" r="53163" b="2681"/>
          <a:stretch>
            <a:fillRect/>
          </a:stretch>
        </p:blipFill>
        <p:spPr>
          <a:xfrm>
            <a:off x="7651750" y="2099310"/>
            <a:ext cx="1494155" cy="2659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86" y="2174875"/>
            <a:ext cx="1349212" cy="25835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698" name="Text Box 10"/>
          <p:cNvSpPr txBox="1"/>
          <p:nvPr/>
        </p:nvSpPr>
        <p:spPr>
          <a:xfrm>
            <a:off x="1962785" y="1654175"/>
            <a:ext cx="2148840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组（有氧）</a:t>
            </a:r>
          </a:p>
        </p:txBody>
      </p:sp>
      <p:sp>
        <p:nvSpPr>
          <p:cNvPr id="114699" name="Text Box 11"/>
          <p:cNvSpPr txBox="1"/>
          <p:nvPr/>
        </p:nvSpPr>
        <p:spPr>
          <a:xfrm>
            <a:off x="8472805" y="1578610"/>
            <a:ext cx="190817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组（无氧）</a:t>
            </a:r>
            <a:endParaRPr lang="en-US" altLang="zh-CN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5845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" y="2174875"/>
            <a:ext cx="1974457" cy="25835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78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9145905" y="2078990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3834130" y="2174875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6"/>
          <p:cNvSpPr txBox="1"/>
          <p:nvPr/>
        </p:nvSpPr>
        <p:spPr>
          <a:xfrm>
            <a:off x="4871085" y="1236345"/>
            <a:ext cx="245046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</a:t>
            </a:r>
            <a:r>
              <a:rPr lang="en-US" sz="2800" b="1" baseline="-250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检测结果：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34130" y="4854575"/>
            <a:ext cx="2663825" cy="1068705"/>
            <a:chOff x="6038" y="7645"/>
            <a:chExt cx="4195" cy="1683"/>
          </a:xfrm>
        </p:grpSpPr>
        <p:sp>
          <p:nvSpPr>
            <p:cNvPr id="118809" name="Text Box 25"/>
            <p:cNvSpPr txBox="1"/>
            <p:nvPr/>
          </p:nvSpPr>
          <p:spPr>
            <a:xfrm>
              <a:off x="6038" y="8508"/>
              <a:ext cx="4195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373" tIns="45685" rIns="91373" bIns="45685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变混浊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/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快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7254" y="7645"/>
              <a:ext cx="20" cy="8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9145905" y="4758690"/>
            <a:ext cx="2808605" cy="1068705"/>
            <a:chOff x="14403" y="7494"/>
            <a:chExt cx="4423" cy="1683"/>
          </a:xfrm>
        </p:grpSpPr>
        <p:sp>
          <p:nvSpPr>
            <p:cNvPr id="118811" name="Text Box 27"/>
            <p:cNvSpPr txBox="1"/>
            <p:nvPr/>
          </p:nvSpPr>
          <p:spPr>
            <a:xfrm>
              <a:off x="14403" y="8357"/>
              <a:ext cx="4423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373" tIns="45685" rIns="91373" bIns="45685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变混浊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/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慢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5619" y="7494"/>
              <a:ext cx="20" cy="8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6"/>
          <p:cNvSpPr txBox="1"/>
          <p:nvPr/>
        </p:nvSpPr>
        <p:spPr>
          <a:xfrm>
            <a:off x="4530090" y="1309370"/>
            <a:ext cx="245046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酒精检测结果：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2350770" y="2264410"/>
            <a:ext cx="5867400" cy="1066800"/>
            <a:chOff x="1584" y="1680"/>
            <a:chExt cx="3360" cy="672"/>
          </a:xfrm>
        </p:grpSpPr>
        <p:sp>
          <p:nvSpPr>
            <p:cNvPr id="37891" name="Text Box 5"/>
            <p:cNvSpPr txBox="1"/>
            <p:nvPr/>
          </p:nvSpPr>
          <p:spPr>
            <a:xfrm>
              <a:off x="1584" y="1680"/>
              <a:ext cx="3360" cy="373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0.5mL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重铬酸钾的浓硫酸溶液</a:t>
              </a:r>
            </a:p>
          </p:txBody>
        </p:sp>
        <p:sp>
          <p:nvSpPr>
            <p:cNvPr id="37892" name="Line 6"/>
            <p:cNvSpPr/>
            <p:nvPr/>
          </p:nvSpPr>
          <p:spPr>
            <a:xfrm flipH="1">
              <a:off x="2352" y="2016"/>
              <a:ext cx="480" cy="33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893" name="Line 7"/>
            <p:cNvSpPr/>
            <p:nvPr/>
          </p:nvSpPr>
          <p:spPr>
            <a:xfrm>
              <a:off x="3648" y="2016"/>
              <a:ext cx="432" cy="33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17768" name="AutoShape 8"/>
          <p:cNvSpPr/>
          <p:nvPr/>
        </p:nvSpPr>
        <p:spPr>
          <a:xfrm>
            <a:off x="3481070" y="3402330"/>
            <a:ext cx="533400" cy="2057400"/>
          </a:xfrm>
          <a:prstGeom prst="can">
            <a:avLst>
              <a:gd name="adj" fmla="val 50889"/>
            </a:avLst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7769" name="AutoShape 9"/>
          <p:cNvSpPr/>
          <p:nvPr/>
        </p:nvSpPr>
        <p:spPr>
          <a:xfrm>
            <a:off x="3481070" y="4697730"/>
            <a:ext cx="533400" cy="762000"/>
          </a:xfrm>
          <a:prstGeom prst="can">
            <a:avLst>
              <a:gd name="adj" fmla="val 35713"/>
            </a:avLst>
          </a:prstGeom>
          <a:solidFill>
            <a:srgbClr val="FF6600"/>
          </a:solidFill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7770" name="Text Box 10"/>
          <p:cNvSpPr txBox="1"/>
          <p:nvPr/>
        </p:nvSpPr>
        <p:spPr>
          <a:xfrm>
            <a:off x="2261870" y="3859530"/>
            <a:ext cx="1066800" cy="519113"/>
          </a:xfrm>
          <a:prstGeom prst="rect">
            <a:avLst/>
          </a:prstGeom>
          <a:noFill/>
          <a:ln w="12700">
            <a:noFill/>
          </a:ln>
        </p:spPr>
        <p:txBody>
          <a:bodyPr lIns="91373" tIns="45685" rIns="91373" bIns="45685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组</a:t>
            </a:r>
          </a:p>
        </p:txBody>
      </p:sp>
      <p:sp>
        <p:nvSpPr>
          <p:cNvPr id="117771" name="AutoShape 11"/>
          <p:cNvSpPr/>
          <p:nvPr/>
        </p:nvSpPr>
        <p:spPr>
          <a:xfrm>
            <a:off x="6529070" y="3478530"/>
            <a:ext cx="533400" cy="2057400"/>
          </a:xfrm>
          <a:prstGeom prst="can">
            <a:avLst>
              <a:gd name="adj" fmla="val 50889"/>
            </a:avLst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pPr algn="ctr"/>
            <a:endParaRPr lang="zh-CN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772" name="AutoShape 12"/>
          <p:cNvSpPr/>
          <p:nvPr/>
        </p:nvSpPr>
        <p:spPr>
          <a:xfrm>
            <a:off x="6529070" y="4773930"/>
            <a:ext cx="533400" cy="762000"/>
          </a:xfrm>
          <a:prstGeom prst="can">
            <a:avLst>
              <a:gd name="adj" fmla="val 35713"/>
            </a:avLst>
          </a:prstGeom>
          <a:solidFill>
            <a:srgbClr val="009999"/>
          </a:solidFill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pPr algn="ctr"/>
            <a:endParaRPr lang="zh-CN" altLang="zh-CN" dirty="0">
              <a:solidFill>
                <a:schemeClr val="fol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7773" name="Text Box 13"/>
          <p:cNvSpPr txBox="1"/>
          <p:nvPr/>
        </p:nvSpPr>
        <p:spPr>
          <a:xfrm>
            <a:off x="7062470" y="3935730"/>
            <a:ext cx="1371600" cy="519113"/>
          </a:xfrm>
          <a:prstGeom prst="rect">
            <a:avLst/>
          </a:prstGeom>
          <a:noFill/>
          <a:ln w="12700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组</a:t>
            </a:r>
          </a:p>
        </p:txBody>
      </p:sp>
      <p:sp>
        <p:nvSpPr>
          <p:cNvPr id="117774" name="Text Box 14"/>
          <p:cNvSpPr txBox="1"/>
          <p:nvPr/>
        </p:nvSpPr>
        <p:spPr>
          <a:xfrm>
            <a:off x="2185670" y="4392930"/>
            <a:ext cx="2971800" cy="12033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橙色</a:t>
            </a:r>
          </a:p>
          <a:p>
            <a:endParaRPr lang="en-US" altLang="zh-CN" sz="36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7777" name="Rectangle 17"/>
          <p:cNvSpPr/>
          <p:nvPr/>
        </p:nvSpPr>
        <p:spPr>
          <a:xfrm rot="-10797179" flipV="1">
            <a:off x="7059295" y="4384040"/>
            <a:ext cx="379158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橙色</a:t>
            </a:r>
            <a:r>
              <a:rPr lang="en-US" altLang="zh-CN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→</a:t>
            </a:r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灰绿色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 bldLvl="0" animBg="1"/>
      <p:bldP spid="117769" grpId="0" bldLvl="0" animBg="1"/>
      <p:bldP spid="117770" grpId="0"/>
      <p:bldP spid="117771" grpId="0" bldLvl="0" animBg="1"/>
      <p:bldP spid="117772" grpId="0" bldLvl="0" animBg="1"/>
      <p:bldP spid="117773" grpId="0"/>
      <p:bldP spid="117774" grpId="0"/>
      <p:bldP spid="1177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18824" name="Group 40"/>
          <p:cNvGraphicFramePr>
            <a:graphicFrameLocks noGrp="1"/>
          </p:cNvGraphicFramePr>
          <p:nvPr/>
        </p:nvGraphicFramePr>
        <p:xfrm>
          <a:off x="622300" y="1478280"/>
          <a:ext cx="8804910" cy="1757680"/>
        </p:xfrm>
        <a:graphic>
          <a:graphicData uri="http://schemas.openxmlformats.org/drawingml/2006/table">
            <a:tbl>
              <a:tblPr/>
              <a:tblGrid>
                <a:gridCol w="992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条件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澄清石灰水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出现的时间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重铬酸钾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--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浓硫酸溶液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5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有氧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无氧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09" name="Text Box 25"/>
          <p:cNvSpPr txBox="1"/>
          <p:nvPr/>
        </p:nvSpPr>
        <p:spPr>
          <a:xfrm>
            <a:off x="2261235" y="2111375"/>
            <a:ext cx="2663825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变混浊／快</a:t>
            </a:r>
          </a:p>
        </p:txBody>
      </p:sp>
      <p:sp>
        <p:nvSpPr>
          <p:cNvPr id="118810" name="Text Box 26"/>
          <p:cNvSpPr txBox="1"/>
          <p:nvPr/>
        </p:nvSpPr>
        <p:spPr>
          <a:xfrm>
            <a:off x="6137275" y="2097405"/>
            <a:ext cx="295275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无变化</a:t>
            </a:r>
          </a:p>
        </p:txBody>
      </p:sp>
      <p:sp>
        <p:nvSpPr>
          <p:cNvPr id="118811" name="Text Box 27"/>
          <p:cNvSpPr txBox="1"/>
          <p:nvPr/>
        </p:nvSpPr>
        <p:spPr>
          <a:xfrm>
            <a:off x="2261235" y="2644775"/>
            <a:ext cx="2808288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变混浊／慢</a:t>
            </a:r>
          </a:p>
        </p:txBody>
      </p:sp>
      <p:sp>
        <p:nvSpPr>
          <p:cNvPr id="118812" name="Text Box 28"/>
          <p:cNvSpPr txBox="1"/>
          <p:nvPr/>
        </p:nvSpPr>
        <p:spPr>
          <a:xfrm>
            <a:off x="6213475" y="2630805"/>
            <a:ext cx="273685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出现灰绿色</a:t>
            </a:r>
          </a:p>
        </p:txBody>
      </p:sp>
      <p:sp>
        <p:nvSpPr>
          <p:cNvPr id="119811" name="Rectangle 3"/>
          <p:cNvSpPr>
            <a:spLocks noGrp="1"/>
          </p:cNvSpPr>
          <p:nvPr/>
        </p:nvSpPr>
        <p:spPr>
          <a:xfrm>
            <a:off x="504190" y="4050665"/>
            <a:ext cx="11222355" cy="6534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373" tIns="45685" rIns="91373" bIns="45685" anchor="t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17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989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61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269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6989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646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30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8330" indent="-608330" eaLnBrk="1" hangingPunct="1"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① 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有氧和无氧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条件下均能进行细胞呼吸，均能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产生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2" name="Text Box 3"/>
          <p:cNvSpPr txBox="1"/>
          <p:nvPr/>
        </p:nvSpPr>
        <p:spPr>
          <a:xfrm>
            <a:off x="291465" y="357378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实验结论：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6385" y="5928360"/>
            <a:ext cx="84054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即：细胞在有氧和无氧的条件下都能进行细胞呼吸。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" y="4516120"/>
            <a:ext cx="96881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8330" indent="-608330" algn="l" fontAlgn="base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2060"/>
                </a:solidFill>
                <a:sym typeface="+mn-ea"/>
              </a:rPr>
              <a:t>②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有氧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的条件下，酵母菌通过细胞呼吸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产生大量的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190" y="5055235"/>
            <a:ext cx="10493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608330" indent="-608330" algn="l" fontAlgn="base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2060"/>
                </a:solidFill>
                <a:sym typeface="+mn-ea"/>
              </a:rPr>
              <a:t>③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无氧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的条件下，酵母菌通过细胞呼吸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产生酒精和少量的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09" grpId="0"/>
      <p:bldP spid="118810" grpId="0"/>
      <p:bldP spid="118811" grpId="0"/>
      <p:bldP spid="118812" grpId="0"/>
      <p:bldP spid="119811" grpId="0"/>
      <p:bldP spid="2" grpId="0"/>
      <p:bldP spid="3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7845" y="-10308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一、细胞呼吸</a:t>
            </a:r>
          </a:p>
        </p:txBody>
      </p:sp>
      <p:sp>
        <p:nvSpPr>
          <p:cNvPr id="52228" name="文本框 52227"/>
          <p:cNvSpPr txBox="1"/>
          <p:nvPr/>
        </p:nvSpPr>
        <p:spPr>
          <a:xfrm>
            <a:off x="688975" y="2777490"/>
            <a:ext cx="13214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</a:p>
        </p:txBody>
      </p:sp>
      <p:sp>
        <p:nvSpPr>
          <p:cNvPr id="52230" name="文本框 52229"/>
          <p:cNvSpPr txBox="1"/>
          <p:nvPr/>
        </p:nvSpPr>
        <p:spPr>
          <a:xfrm>
            <a:off x="1775460" y="192786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有氧呼吸</a:t>
            </a:r>
          </a:p>
        </p:txBody>
      </p:sp>
      <p:sp>
        <p:nvSpPr>
          <p:cNvPr id="52239" name="左大括号 52238"/>
          <p:cNvSpPr/>
          <p:nvPr/>
        </p:nvSpPr>
        <p:spPr>
          <a:xfrm>
            <a:off x="1623060" y="2212975"/>
            <a:ext cx="266700" cy="1971040"/>
          </a:xfrm>
          <a:prstGeom prst="leftBrace">
            <a:avLst>
              <a:gd name="adj1" fmla="val 67601"/>
              <a:gd name="adj2" fmla="val 4158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243" name="文本框 52242"/>
          <p:cNvSpPr txBox="1"/>
          <p:nvPr/>
        </p:nvSpPr>
        <p:spPr>
          <a:xfrm>
            <a:off x="1775143" y="3847465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88360" y="1927860"/>
            <a:ext cx="81070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指细胞在氧的参与下，通过多种酶的催化作用，把糖类等有机物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彻底氧化分解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，产生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二氧化碳和水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，释放能量并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生成大量ATP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的过程。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75660" y="3847465"/>
            <a:ext cx="81318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是指细胞在无氧条件下，通过酶的催化作用，把葡萄糖等有机物分解为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不彻底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的氧化产物，同时释放出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少量能量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的过程。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30" grpId="1"/>
      <p:bldP spid="52243" grpId="1"/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7413" name="Text Box 5"/>
          <p:cNvSpPr txBox="1"/>
          <p:nvPr/>
        </p:nvSpPr>
        <p:spPr>
          <a:xfrm>
            <a:off x="773430" y="875665"/>
            <a:ext cx="262953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pPr eaLnBrk="0" hangingPunct="0"/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主要场所：</a:t>
            </a:r>
          </a:p>
        </p:txBody>
      </p:sp>
      <p:sp>
        <p:nvSpPr>
          <p:cNvPr id="17414" name="Rectangle 6"/>
          <p:cNvSpPr/>
          <p:nvPr/>
        </p:nvSpPr>
        <p:spPr>
          <a:xfrm>
            <a:off x="3250565" y="875665"/>
            <a:ext cx="2286000" cy="9144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线粒体</a:t>
            </a:r>
          </a:p>
        </p:txBody>
      </p:sp>
      <p:pic>
        <p:nvPicPr>
          <p:cNvPr id="17415" name="Picture 7" descr="线粒体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5" y="1520825"/>
            <a:ext cx="83058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8746985" y="3729971"/>
            <a:ext cx="2284413" cy="1163638"/>
          </a:xfrm>
          <a:prstGeom prst="rect">
            <a:avLst/>
          </a:prstGeom>
          <a:solidFill>
            <a:srgbClr val="0000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dirty="0">
                <a:ea typeface="隶书" panose="02010509060101010101" pitchFamily="49" charset="-122"/>
              </a:rPr>
              <a:t>内膜</a:t>
            </a:r>
            <a:r>
              <a:rPr lang="en-US" altLang="zh-CN" sz="3200" dirty="0">
                <a:ea typeface="隶书" panose="02010509060101010101" pitchFamily="49" charset="-122"/>
              </a:rPr>
              <a:t>——</a:t>
            </a:r>
            <a:r>
              <a:rPr lang="zh-CN" altLang="en-US" sz="3200" dirty="0">
                <a:ea typeface="隶书" panose="02010509060101010101" pitchFamily="49" charset="-122"/>
              </a:rPr>
              <a:t>酶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200" dirty="0">
                <a:ea typeface="隶书" panose="02010509060101010101" pitchFamily="49" charset="-122"/>
              </a:rPr>
              <a:t>基质</a:t>
            </a:r>
            <a:r>
              <a:rPr lang="en-US" altLang="zh-CN" sz="3200" dirty="0">
                <a:ea typeface="隶书" panose="02010509060101010101" pitchFamily="49" charset="-122"/>
              </a:rPr>
              <a:t>——</a:t>
            </a:r>
            <a:r>
              <a:rPr lang="zh-CN" altLang="en-US" sz="3200" dirty="0">
                <a:ea typeface="隶书" panose="02010509060101010101" pitchFamily="49" charset="-122"/>
              </a:rPr>
              <a:t>酶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  <p:bldP spid="17414" grpId="0" build="p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19698" y="646113"/>
            <a:ext cx="5703888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有氧呼吸的三个阶段</a:t>
            </a:r>
          </a:p>
        </p:txBody>
      </p:sp>
      <p:graphicFrame>
        <p:nvGraphicFramePr>
          <p:cNvPr id="160836" name="Group 68"/>
          <p:cNvGraphicFramePr>
            <a:graphicFrameLocks noGrp="1"/>
          </p:cNvGraphicFramePr>
          <p:nvPr/>
        </p:nvGraphicFramePr>
        <p:xfrm>
          <a:off x="903923" y="1473200"/>
          <a:ext cx="8320405" cy="41243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5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有氧呼吸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场 所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反应物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产 物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释放能量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第一阶段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第二阶段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第三阶段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803" name="Text Box 35"/>
          <p:cNvSpPr txBox="1"/>
          <p:nvPr/>
        </p:nvSpPr>
        <p:spPr>
          <a:xfrm>
            <a:off x="2515235" y="2894965"/>
            <a:ext cx="180403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细胞质基质</a:t>
            </a:r>
          </a:p>
        </p:txBody>
      </p:sp>
      <p:sp>
        <p:nvSpPr>
          <p:cNvPr id="160804" name="Text Box 36"/>
          <p:cNvSpPr txBox="1"/>
          <p:nvPr/>
        </p:nvSpPr>
        <p:spPr>
          <a:xfrm>
            <a:off x="4455160" y="2710180"/>
            <a:ext cx="12192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主要是葡萄糖</a:t>
            </a:r>
          </a:p>
        </p:txBody>
      </p:sp>
      <p:sp>
        <p:nvSpPr>
          <p:cNvPr id="160805" name="Text Box 37"/>
          <p:cNvSpPr txBox="1"/>
          <p:nvPr/>
        </p:nvSpPr>
        <p:spPr>
          <a:xfrm>
            <a:off x="5923280" y="2786380"/>
            <a:ext cx="193802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丙酮酸、</a:t>
            </a:r>
            <a:r>
              <a:rPr lang="en-US" altLang="zh-CN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</a:p>
        </p:txBody>
      </p:sp>
      <p:sp>
        <p:nvSpPr>
          <p:cNvPr id="160806" name="Text Box 38"/>
          <p:cNvSpPr txBox="1"/>
          <p:nvPr/>
        </p:nvSpPr>
        <p:spPr>
          <a:xfrm>
            <a:off x="7962900" y="289496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</a:p>
        </p:txBody>
      </p:sp>
      <p:sp>
        <p:nvSpPr>
          <p:cNvPr id="160807" name="Text Box 39"/>
          <p:cNvSpPr txBox="1"/>
          <p:nvPr/>
        </p:nvSpPr>
        <p:spPr>
          <a:xfrm>
            <a:off x="4229100" y="4003675"/>
            <a:ext cx="204660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丙酮酸、水</a:t>
            </a:r>
          </a:p>
        </p:txBody>
      </p:sp>
      <p:sp>
        <p:nvSpPr>
          <p:cNvPr id="160808" name="Text Box 40"/>
          <p:cNvSpPr txBox="1"/>
          <p:nvPr/>
        </p:nvSpPr>
        <p:spPr>
          <a:xfrm>
            <a:off x="6238240" y="4003675"/>
            <a:ext cx="15240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100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</a:p>
        </p:txBody>
      </p:sp>
      <p:sp>
        <p:nvSpPr>
          <p:cNvPr id="160809" name="Text Box 41"/>
          <p:cNvSpPr txBox="1"/>
          <p:nvPr/>
        </p:nvSpPr>
        <p:spPr>
          <a:xfrm>
            <a:off x="7962900" y="400367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</a:p>
        </p:txBody>
      </p:sp>
      <p:sp>
        <p:nvSpPr>
          <p:cNvPr id="160814" name="Text Box 46"/>
          <p:cNvSpPr txBox="1"/>
          <p:nvPr/>
        </p:nvSpPr>
        <p:spPr>
          <a:xfrm>
            <a:off x="2447290" y="4006850"/>
            <a:ext cx="194056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线粒体基质</a:t>
            </a:r>
          </a:p>
        </p:txBody>
      </p:sp>
      <p:sp>
        <p:nvSpPr>
          <p:cNvPr id="160810" name="Text Box 42"/>
          <p:cNvSpPr txBox="1"/>
          <p:nvPr/>
        </p:nvSpPr>
        <p:spPr>
          <a:xfrm>
            <a:off x="4323080" y="4918075"/>
            <a:ext cx="1350963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60811" name="Text Box 43"/>
          <p:cNvSpPr txBox="1"/>
          <p:nvPr/>
        </p:nvSpPr>
        <p:spPr>
          <a:xfrm>
            <a:off x="6318885" y="4918075"/>
            <a:ext cx="9144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160812" name="Text Box 44"/>
          <p:cNvSpPr txBox="1"/>
          <p:nvPr/>
        </p:nvSpPr>
        <p:spPr>
          <a:xfrm>
            <a:off x="7962900" y="4950460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</a:t>
            </a:r>
          </a:p>
        </p:txBody>
      </p:sp>
      <p:sp>
        <p:nvSpPr>
          <p:cNvPr id="160817" name="Text Box 49"/>
          <p:cNvSpPr txBox="1"/>
          <p:nvPr/>
        </p:nvSpPr>
        <p:spPr>
          <a:xfrm>
            <a:off x="2438400" y="4918075"/>
            <a:ext cx="17907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线粒体内膜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0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0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0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0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60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03" grpId="0"/>
      <p:bldP spid="160804" grpId="0"/>
      <p:bldP spid="160805" grpId="0"/>
      <p:bldP spid="160806" grpId="0"/>
      <p:bldP spid="160807" grpId="0"/>
      <p:bldP spid="160808" grpId="0"/>
      <p:bldP spid="160809" grpId="0"/>
      <p:bldP spid="160814" grpId="0"/>
      <p:bldP spid="160810" grpId="0"/>
      <p:bldP spid="160811" grpId="0"/>
      <p:bldP spid="160812" grpId="0"/>
      <p:bldP spid="1608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19698" y="646113"/>
            <a:ext cx="5703888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有氧呼吸的三个阶段</a:t>
            </a: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996055" y="1287780"/>
            <a:ext cx="3133090" cy="5207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场所：细胞质基质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501650" y="1268413"/>
            <a:ext cx="5808663" cy="530225"/>
            <a:chOff x="316" y="799"/>
            <a:chExt cx="3659" cy="334"/>
          </a:xfrm>
        </p:grpSpPr>
        <p:sp>
          <p:nvSpPr>
            <p:cNvPr id="159754" name="Text Box 10"/>
            <p:cNvSpPr txBox="1">
              <a:spLocks noChangeArrowheads="1"/>
            </p:cNvSpPr>
            <p:nvPr/>
          </p:nvSpPr>
          <p:spPr bwMode="auto">
            <a:xfrm>
              <a:off x="567" y="802"/>
              <a:ext cx="3408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葡萄糖的初步分解</a:t>
              </a:r>
            </a:p>
          </p:txBody>
        </p:sp>
        <p:sp>
          <p:nvSpPr>
            <p:cNvPr id="159755" name="Rectangle 11"/>
            <p:cNvSpPr>
              <a:spLocks noChangeArrowheads="1"/>
            </p:cNvSpPr>
            <p:nvPr/>
          </p:nvSpPr>
          <p:spPr bwMode="auto">
            <a:xfrm>
              <a:off x="316" y="799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①</a:t>
              </a:r>
            </a:p>
          </p:txBody>
        </p:sp>
      </p:grpSp>
      <p:sp>
        <p:nvSpPr>
          <p:cNvPr id="159756" name="Text Box 12"/>
          <p:cNvSpPr txBox="1">
            <a:spLocks noChangeArrowheads="1"/>
          </p:cNvSpPr>
          <p:nvPr/>
        </p:nvSpPr>
        <p:spPr bwMode="auto">
          <a:xfrm>
            <a:off x="3635375" y="3038475"/>
            <a:ext cx="3084195" cy="5207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场所：线粒体基质</a:t>
            </a:r>
          </a:p>
        </p:txBody>
      </p:sp>
      <p:grpSp>
        <p:nvGrpSpPr>
          <p:cNvPr id="4" name="Group 13"/>
          <p:cNvGrpSpPr/>
          <p:nvPr/>
        </p:nvGrpSpPr>
        <p:grpSpPr>
          <a:xfrm>
            <a:off x="468313" y="3017838"/>
            <a:ext cx="4013200" cy="530225"/>
            <a:chOff x="295" y="1901"/>
            <a:chExt cx="2528" cy="334"/>
          </a:xfrm>
        </p:grpSpPr>
        <p:sp>
          <p:nvSpPr>
            <p:cNvPr id="159758" name="Text Box 14"/>
            <p:cNvSpPr txBox="1">
              <a:spLocks noChangeArrowheads="1"/>
            </p:cNvSpPr>
            <p:nvPr/>
          </p:nvSpPr>
          <p:spPr bwMode="auto">
            <a:xfrm>
              <a:off x="567" y="1904"/>
              <a:ext cx="2256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丙酮酸彻底分解</a:t>
              </a:r>
            </a:p>
          </p:txBody>
        </p:sp>
        <p:sp>
          <p:nvSpPr>
            <p:cNvPr id="159759" name="Rectangle 15"/>
            <p:cNvSpPr>
              <a:spLocks noChangeArrowheads="1"/>
            </p:cNvSpPr>
            <p:nvPr/>
          </p:nvSpPr>
          <p:spPr bwMode="auto">
            <a:xfrm>
              <a:off x="295" y="1901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②</a:t>
              </a: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998538" y="3856355"/>
            <a:ext cx="3360738" cy="957263"/>
            <a:chOff x="43" y="2450"/>
            <a:chExt cx="2117" cy="603"/>
          </a:xfrm>
        </p:grpSpPr>
        <p:sp>
          <p:nvSpPr>
            <p:cNvPr id="159764" name="Rectangle 20"/>
            <p:cNvSpPr>
              <a:spLocks noChangeArrowheads="1"/>
            </p:cNvSpPr>
            <p:nvPr/>
          </p:nvSpPr>
          <p:spPr bwMode="auto">
            <a:xfrm>
              <a:off x="192" y="2450"/>
              <a:ext cx="196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C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+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6H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159765" name="Rectangle 21"/>
            <p:cNvSpPr>
              <a:spLocks noChangeArrowheads="1"/>
            </p:cNvSpPr>
            <p:nvPr/>
          </p:nvSpPr>
          <p:spPr bwMode="auto">
            <a:xfrm>
              <a:off x="43" y="2722"/>
              <a:ext cx="1405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（丙酮酸）</a:t>
              </a:r>
            </a:p>
          </p:txBody>
        </p:sp>
      </p:grpSp>
      <p:sp>
        <p:nvSpPr>
          <p:cNvPr id="159766" name="Text Box 22"/>
          <p:cNvSpPr txBox="1">
            <a:spLocks noChangeArrowheads="1"/>
          </p:cNvSpPr>
          <p:nvPr/>
        </p:nvSpPr>
        <p:spPr bwMode="auto">
          <a:xfrm>
            <a:off x="4572000" y="5715000"/>
            <a:ext cx="4114800" cy="955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12H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 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大量能量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（合成</a:t>
            </a:r>
            <a:r>
              <a:rPr kumimoji="1" lang="en-US" altLang="zh-CN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34 ATP</a:t>
            </a: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59767" name="Text Box 23"/>
          <p:cNvSpPr txBox="1">
            <a:spLocks noChangeArrowheads="1"/>
          </p:cNvSpPr>
          <p:nvPr/>
        </p:nvSpPr>
        <p:spPr bwMode="auto">
          <a:xfrm>
            <a:off x="2728278" y="4997450"/>
            <a:ext cx="3095625" cy="51911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场所：线粒体内膜</a:t>
            </a:r>
          </a:p>
        </p:txBody>
      </p:sp>
      <p:grpSp>
        <p:nvGrpSpPr>
          <p:cNvPr id="6" name="Group 24"/>
          <p:cNvGrpSpPr/>
          <p:nvPr/>
        </p:nvGrpSpPr>
        <p:grpSpPr>
          <a:xfrm>
            <a:off x="468313" y="4997450"/>
            <a:ext cx="2573337" cy="525463"/>
            <a:chOff x="295" y="3148"/>
            <a:chExt cx="1621" cy="331"/>
          </a:xfrm>
        </p:grpSpPr>
        <p:sp>
          <p:nvSpPr>
            <p:cNvPr id="159769" name="Text Box 25"/>
            <p:cNvSpPr txBox="1">
              <a:spLocks noChangeArrowheads="1"/>
            </p:cNvSpPr>
            <p:nvPr/>
          </p:nvSpPr>
          <p:spPr bwMode="auto">
            <a:xfrm>
              <a:off x="567" y="3148"/>
              <a:ext cx="1349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[H]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的氧化</a:t>
              </a:r>
            </a:p>
          </p:txBody>
        </p:sp>
        <p:sp>
          <p:nvSpPr>
            <p:cNvPr id="159770" name="Rectangle 26"/>
            <p:cNvSpPr>
              <a:spLocks noChangeArrowheads="1"/>
            </p:cNvSpPr>
            <p:nvPr/>
          </p:nvSpPr>
          <p:spPr bwMode="auto">
            <a:xfrm>
              <a:off x="295" y="3148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③</a:t>
              </a:r>
            </a:p>
          </p:txBody>
        </p:sp>
      </p:grpSp>
      <p:grpSp>
        <p:nvGrpSpPr>
          <p:cNvPr id="7" name="Group 27"/>
          <p:cNvGrpSpPr/>
          <p:nvPr/>
        </p:nvGrpSpPr>
        <p:grpSpPr>
          <a:xfrm>
            <a:off x="1447800" y="5522913"/>
            <a:ext cx="3635375" cy="652463"/>
            <a:chOff x="249" y="3572"/>
            <a:chExt cx="2290" cy="411"/>
          </a:xfrm>
        </p:grpSpPr>
        <p:sp>
          <p:nvSpPr>
            <p:cNvPr id="43032" name="Line 28"/>
            <p:cNvSpPr/>
            <p:nvPr/>
          </p:nvSpPr>
          <p:spPr>
            <a:xfrm>
              <a:off x="1641" y="3864"/>
              <a:ext cx="62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73" name="Text Box 29"/>
            <p:cNvSpPr txBox="1">
              <a:spLocks noChangeArrowheads="1"/>
            </p:cNvSpPr>
            <p:nvPr/>
          </p:nvSpPr>
          <p:spPr bwMode="auto">
            <a:xfrm>
              <a:off x="1723" y="3572"/>
              <a:ext cx="816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  <p:sp>
          <p:nvSpPr>
            <p:cNvPr id="159774" name="Rectangle 30"/>
            <p:cNvSpPr>
              <a:spLocks noChangeArrowheads="1"/>
            </p:cNvSpPr>
            <p:nvPr/>
          </p:nvSpPr>
          <p:spPr bwMode="auto">
            <a:xfrm>
              <a:off x="249" y="3652"/>
              <a:ext cx="1920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24[H]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+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6O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</p:grpSp>
      <p:grpSp>
        <p:nvGrpSpPr>
          <p:cNvPr id="2" name="Group 3"/>
          <p:cNvGrpSpPr/>
          <p:nvPr/>
        </p:nvGrpSpPr>
        <p:grpSpPr>
          <a:xfrm>
            <a:off x="1457325" y="1839913"/>
            <a:ext cx="2743200" cy="703262"/>
            <a:chOff x="68" y="1239"/>
            <a:chExt cx="1728" cy="443"/>
          </a:xfrm>
        </p:grpSpPr>
        <p:sp>
          <p:nvSpPr>
            <p:cNvPr id="159748" name="Text Box 4"/>
            <p:cNvSpPr txBox="1">
              <a:spLocks noChangeArrowheads="1"/>
            </p:cNvSpPr>
            <p:nvPr/>
          </p:nvSpPr>
          <p:spPr bwMode="auto">
            <a:xfrm>
              <a:off x="68" y="1351"/>
              <a:ext cx="172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12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</a:p>
          </p:txBody>
        </p:sp>
        <p:sp>
          <p:nvSpPr>
            <p:cNvPr id="43012" name="Line 5"/>
            <p:cNvSpPr/>
            <p:nvPr/>
          </p:nvSpPr>
          <p:spPr>
            <a:xfrm>
              <a:off x="1031" y="1570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50" name="Text Box 6"/>
            <p:cNvSpPr txBox="1">
              <a:spLocks noChangeArrowheads="1"/>
            </p:cNvSpPr>
            <p:nvPr/>
          </p:nvSpPr>
          <p:spPr bwMode="auto">
            <a:xfrm>
              <a:off x="1031" y="1239"/>
              <a:ext cx="40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</p:grp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3635375" y="2082800"/>
            <a:ext cx="6858000" cy="955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2C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（丙酮酸）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[H]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少量能量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                                  （合成</a:t>
            </a:r>
            <a:r>
              <a:rPr kumimoji="1" lang="en-US" altLang="zh-CN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ATP</a:t>
            </a: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8" name="Group 37"/>
          <p:cNvGrpSpPr/>
          <p:nvPr/>
        </p:nvGrpSpPr>
        <p:grpSpPr>
          <a:xfrm>
            <a:off x="4054475" y="3632518"/>
            <a:ext cx="6019800" cy="1300163"/>
            <a:chOff x="1968" y="2309"/>
            <a:chExt cx="3792" cy="819"/>
          </a:xfrm>
        </p:grpSpPr>
        <p:sp>
          <p:nvSpPr>
            <p:cNvPr id="43036" name="Line 18"/>
            <p:cNvSpPr/>
            <p:nvPr/>
          </p:nvSpPr>
          <p:spPr>
            <a:xfrm>
              <a:off x="1968" y="2640"/>
              <a:ext cx="4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63" name="Text Box 19"/>
            <p:cNvSpPr txBox="1">
              <a:spLocks noChangeArrowheads="1"/>
            </p:cNvSpPr>
            <p:nvPr/>
          </p:nvSpPr>
          <p:spPr bwMode="auto">
            <a:xfrm>
              <a:off x="1992" y="2309"/>
              <a:ext cx="456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  <p:sp>
          <p:nvSpPr>
            <p:cNvPr id="159776" name="Text Box 32"/>
            <p:cNvSpPr txBox="1">
              <a:spLocks noChangeArrowheads="1"/>
            </p:cNvSpPr>
            <p:nvPr/>
          </p:nvSpPr>
          <p:spPr bwMode="auto">
            <a:xfrm>
              <a:off x="2400" y="2448"/>
              <a:ext cx="3360" cy="6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6CO</a:t>
              </a:r>
              <a:r>
                <a:rPr kumimoji="1" lang="en-US" altLang="zh-CN" sz="32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+20 [H] +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少量能量</a:t>
              </a:r>
              <a:endParaRPr kumimoji="1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         （合成</a:t>
              </a:r>
              <a:r>
                <a:rPr kumimoji="1" lang="en-US" altLang="zh-CN" sz="3200" b="1" kern="1200" cap="none" spc="0" normalizeH="0" baseline="0" noProof="0" dirty="0">
                  <a:solidFill>
                    <a:srgbClr val="DE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ATP</a:t>
              </a:r>
              <a:r>
                <a:rPr kumimoji="1" lang="zh-CN" altLang="en-US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                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5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2" grpId="0" bldLvl="0" animBg="1"/>
      <p:bldP spid="159756" grpId="0" bldLvl="0" animBg="1"/>
      <p:bldP spid="159766" grpId="0" bldLvl="0" animBg="1"/>
      <p:bldP spid="159767" grpId="0" bldLvl="0" animBg="1"/>
      <p:bldP spid="15975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/>
          <p:nvPr/>
        </p:nvSpPr>
        <p:spPr>
          <a:xfrm>
            <a:off x="5226050" y="3366770"/>
            <a:ext cx="995363" cy="577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Lucida Sans Unicode" panose="020B0602030504020204" pitchFamily="2" charset="0"/>
              </a:rPr>
              <a:t>细胞</a:t>
            </a:r>
          </a:p>
        </p:txBody>
      </p:sp>
      <p:sp>
        <p:nvSpPr>
          <p:cNvPr id="19459" name="Text Box 3"/>
          <p:cNvSpPr txBox="1"/>
          <p:nvPr/>
        </p:nvSpPr>
        <p:spPr>
          <a:xfrm>
            <a:off x="5045075" y="926783"/>
            <a:ext cx="1752600" cy="588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C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12</a:t>
            </a:r>
            <a:r>
              <a:rPr lang="en-US" altLang="zh-CN" sz="2800" b="1" dirty="0">
                <a:latin typeface="Times New Roman" panose="02020603050405020304" pitchFamily="18" charset="0"/>
              </a:rPr>
              <a:t>O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9460" name="Line 4"/>
          <p:cNvSpPr/>
          <p:nvPr/>
        </p:nvSpPr>
        <p:spPr>
          <a:xfrm>
            <a:off x="5654675" y="1525270"/>
            <a:ext cx="0" cy="815975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1" name="Line 5"/>
          <p:cNvSpPr/>
          <p:nvPr/>
        </p:nvSpPr>
        <p:spPr>
          <a:xfrm>
            <a:off x="5730875" y="1864995"/>
            <a:ext cx="1219200" cy="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2" name="Text Box 6"/>
          <p:cNvSpPr txBox="1"/>
          <p:nvPr/>
        </p:nvSpPr>
        <p:spPr>
          <a:xfrm>
            <a:off x="6810375" y="163004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能量（少量）</a:t>
            </a:r>
          </a:p>
        </p:txBody>
      </p:sp>
      <p:sp>
        <p:nvSpPr>
          <p:cNvPr id="19463" name="Line 7"/>
          <p:cNvSpPr/>
          <p:nvPr/>
        </p:nvSpPr>
        <p:spPr>
          <a:xfrm flipH="1">
            <a:off x="3749675" y="1864995"/>
            <a:ext cx="1828800" cy="339725"/>
          </a:xfrm>
          <a:prstGeom prst="line">
            <a:avLst/>
          </a:prstGeom>
          <a:ln w="5715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4" name="Text Box 8"/>
          <p:cNvSpPr txBox="1"/>
          <p:nvPr/>
        </p:nvSpPr>
        <p:spPr>
          <a:xfrm>
            <a:off x="4587875" y="2341245"/>
            <a:ext cx="2743200" cy="792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丙酮酸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2C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9465" name="Text Box 9"/>
          <p:cNvSpPr txBox="1"/>
          <p:nvPr/>
        </p:nvSpPr>
        <p:spPr>
          <a:xfrm>
            <a:off x="3209925" y="2144395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4[H]</a:t>
            </a:r>
          </a:p>
        </p:txBody>
      </p:sp>
      <p:sp>
        <p:nvSpPr>
          <p:cNvPr id="19466" name="Text Box 10"/>
          <p:cNvSpPr txBox="1"/>
          <p:nvPr/>
        </p:nvSpPr>
        <p:spPr>
          <a:xfrm>
            <a:off x="5154295" y="1407795"/>
            <a:ext cx="5762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663300"/>
                </a:solidFill>
                <a:latin typeface="Times New Roman" panose="02020603050405020304" pitchFamily="18" charset="0"/>
              </a:rPr>
              <a:t>酶</a:t>
            </a:r>
          </a:p>
        </p:txBody>
      </p:sp>
      <p:pic>
        <p:nvPicPr>
          <p:cNvPr id="1946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3106420"/>
            <a:ext cx="7991475" cy="263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Line 12"/>
          <p:cNvSpPr/>
          <p:nvPr/>
        </p:nvSpPr>
        <p:spPr>
          <a:xfrm>
            <a:off x="5959475" y="3058795"/>
            <a:ext cx="0" cy="1798638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9" name="Line 13"/>
          <p:cNvSpPr/>
          <p:nvPr/>
        </p:nvSpPr>
        <p:spPr>
          <a:xfrm flipH="1">
            <a:off x="6035675" y="3838258"/>
            <a:ext cx="76200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0" name="Line 14"/>
          <p:cNvSpPr/>
          <p:nvPr/>
        </p:nvSpPr>
        <p:spPr>
          <a:xfrm>
            <a:off x="6111875" y="4312920"/>
            <a:ext cx="1143000" cy="34131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1" name="Text Box 15"/>
          <p:cNvSpPr txBox="1"/>
          <p:nvPr/>
        </p:nvSpPr>
        <p:spPr>
          <a:xfrm>
            <a:off x="6810375" y="3493770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6H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9472" name="Text Box 16"/>
          <p:cNvSpPr txBox="1"/>
          <p:nvPr/>
        </p:nvSpPr>
        <p:spPr>
          <a:xfrm>
            <a:off x="7170738" y="4585970"/>
            <a:ext cx="2209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能量（少量）</a:t>
            </a:r>
          </a:p>
        </p:txBody>
      </p:sp>
      <p:sp>
        <p:nvSpPr>
          <p:cNvPr id="19473" name="Line 17"/>
          <p:cNvSpPr/>
          <p:nvPr/>
        </p:nvSpPr>
        <p:spPr>
          <a:xfrm flipH="1">
            <a:off x="5349875" y="3565208"/>
            <a:ext cx="609600" cy="1365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4" name="Text Box 18"/>
          <p:cNvSpPr txBox="1"/>
          <p:nvPr/>
        </p:nvSpPr>
        <p:spPr>
          <a:xfrm>
            <a:off x="4506913" y="3622358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20[H]</a:t>
            </a:r>
          </a:p>
        </p:txBody>
      </p:sp>
      <p:sp>
        <p:nvSpPr>
          <p:cNvPr id="19475" name="Text Box 19"/>
          <p:cNvSpPr txBox="1"/>
          <p:nvPr/>
        </p:nvSpPr>
        <p:spPr>
          <a:xfrm>
            <a:off x="5443538" y="3944620"/>
            <a:ext cx="53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酶</a:t>
            </a:r>
          </a:p>
        </p:txBody>
      </p:sp>
      <p:sp>
        <p:nvSpPr>
          <p:cNvPr id="19476" name="Text Box 20"/>
          <p:cNvSpPr txBox="1"/>
          <p:nvPr/>
        </p:nvSpPr>
        <p:spPr>
          <a:xfrm>
            <a:off x="5659438" y="484314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6CO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77" name="Text Box 21"/>
          <p:cNvSpPr txBox="1"/>
          <p:nvPr/>
        </p:nvSpPr>
        <p:spPr>
          <a:xfrm>
            <a:off x="2289175" y="4517708"/>
            <a:ext cx="3670300" cy="588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12H</a:t>
            </a:r>
            <a:r>
              <a:rPr lang="en-US" altLang="zh-CN" sz="2800" b="1" baseline="-25000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O+</a:t>
            </a:r>
            <a:r>
              <a:rPr lang="zh-CN" altLang="en-US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能量（大量）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2835275" y="2614295"/>
            <a:ext cx="1727200" cy="1903413"/>
            <a:chOff x="0" y="0"/>
            <a:chExt cx="1088" cy="1344"/>
          </a:xfrm>
        </p:grpSpPr>
        <p:sp>
          <p:nvSpPr>
            <p:cNvPr id="35872" name="Line 23"/>
            <p:cNvSpPr/>
            <p:nvPr/>
          </p:nvSpPr>
          <p:spPr>
            <a:xfrm>
              <a:off x="544" y="0"/>
              <a:ext cx="0" cy="1344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3" name="Text Box 24"/>
            <p:cNvSpPr txBox="1"/>
            <p:nvPr/>
          </p:nvSpPr>
          <p:spPr>
            <a:xfrm>
              <a:off x="181" y="363"/>
              <a:ext cx="37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酶</a:t>
              </a:r>
            </a:p>
          </p:txBody>
        </p:sp>
        <p:sp>
          <p:nvSpPr>
            <p:cNvPr id="35874" name="Text Box 25"/>
            <p:cNvSpPr txBox="1"/>
            <p:nvPr/>
          </p:nvSpPr>
          <p:spPr>
            <a:xfrm>
              <a:off x="0" y="590"/>
              <a:ext cx="54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663300"/>
                  </a:solidFill>
                  <a:latin typeface="Times New Roman" panose="02020603050405020304" pitchFamily="18" charset="0"/>
                </a:rPr>
                <a:t>6O</a:t>
              </a:r>
              <a:r>
                <a:rPr lang="en-US" altLang="zh-CN" sz="2800" b="1" baseline="-25000" dirty="0">
                  <a:solidFill>
                    <a:srgbClr val="66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875" name="Line 26"/>
            <p:cNvSpPr/>
            <p:nvPr/>
          </p:nvSpPr>
          <p:spPr>
            <a:xfrm flipH="1">
              <a:off x="544" y="862"/>
              <a:ext cx="544" cy="4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6" name="Line 27"/>
            <p:cNvSpPr/>
            <p:nvPr/>
          </p:nvSpPr>
          <p:spPr>
            <a:xfrm>
              <a:off x="0" y="862"/>
              <a:ext cx="499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5863" name="Text Box 35"/>
          <p:cNvSpPr txBox="1"/>
          <p:nvPr/>
        </p:nvSpPr>
        <p:spPr>
          <a:xfrm>
            <a:off x="7712075" y="2409508"/>
            <a:ext cx="20161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64" name="Text Box 29"/>
          <p:cNvSpPr txBox="1"/>
          <p:nvPr/>
        </p:nvSpPr>
        <p:spPr>
          <a:xfrm>
            <a:off x="2378075" y="1798320"/>
            <a:ext cx="838200" cy="365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b="1" dirty="0">
              <a:latin typeface="Lucida Sans Unicode" panose="020B0602030504020204" pitchFamily="2" charset="0"/>
            </a:endParaRPr>
          </a:p>
        </p:txBody>
      </p:sp>
      <p:sp>
        <p:nvSpPr>
          <p:cNvPr id="19487" name="Text Box 31"/>
          <p:cNvSpPr txBox="1"/>
          <p:nvPr/>
        </p:nvSpPr>
        <p:spPr>
          <a:xfrm>
            <a:off x="1616075" y="3973195"/>
            <a:ext cx="236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第三阶段</a:t>
            </a:r>
          </a:p>
        </p:txBody>
      </p:sp>
      <p:sp>
        <p:nvSpPr>
          <p:cNvPr id="19488" name="Text Box 32"/>
          <p:cNvSpPr txBox="1"/>
          <p:nvPr/>
        </p:nvSpPr>
        <p:spPr>
          <a:xfrm>
            <a:off x="6188075" y="3157220"/>
            <a:ext cx="236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第二阶段</a:t>
            </a:r>
          </a:p>
        </p:txBody>
      </p:sp>
      <p:sp>
        <p:nvSpPr>
          <p:cNvPr id="19489" name="Rectangle 33"/>
          <p:cNvSpPr/>
          <p:nvPr/>
        </p:nvSpPr>
        <p:spPr>
          <a:xfrm>
            <a:off x="8245475" y="5074920"/>
            <a:ext cx="153035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CC000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线粒体</a:t>
            </a:r>
          </a:p>
          <a:p>
            <a:endParaRPr lang="zh-CN" altLang="en-US" sz="2400" b="1" dirty="0">
              <a:solidFill>
                <a:srgbClr val="CC000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69" name="Oval 34"/>
          <p:cNvSpPr/>
          <p:nvPr/>
        </p:nvSpPr>
        <p:spPr>
          <a:xfrm>
            <a:off x="1409700" y="731520"/>
            <a:ext cx="8893175" cy="5757863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Lucida Sans Unicode" panose="020B0602030504020204" pitchFamily="2" charset="0"/>
              <a:ea typeface="黑体" panose="02010609060101010101" pitchFamily="49" charset="-122"/>
            </a:endParaRPr>
          </a:p>
        </p:txBody>
      </p:sp>
      <p:sp>
        <p:nvSpPr>
          <p:cNvPr id="19491" name="Line 35"/>
          <p:cNvSpPr/>
          <p:nvPr/>
        </p:nvSpPr>
        <p:spPr>
          <a:xfrm>
            <a:off x="3978275" y="709295"/>
            <a:ext cx="1079500" cy="3873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71" name="Text Box 37"/>
          <p:cNvSpPr txBox="1"/>
          <p:nvPr/>
        </p:nvSpPr>
        <p:spPr>
          <a:xfrm>
            <a:off x="4968875" y="5944870"/>
            <a:ext cx="17065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C000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细胞质基质</a:t>
            </a:r>
          </a:p>
        </p:txBody>
      </p:sp>
      <p:sp>
        <p:nvSpPr>
          <p:cNvPr id="34840" name="Text Box 37"/>
          <p:cNvSpPr txBox="1"/>
          <p:nvPr/>
        </p:nvSpPr>
        <p:spPr>
          <a:xfrm>
            <a:off x="525145" y="91758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华文行楷" pitchFamily="2" charset="-122"/>
                <a:ea typeface="华文行楷" pitchFamily="2" charset="-122"/>
              </a:rPr>
              <a:t>有氧呼吸</a:t>
            </a:r>
          </a:p>
        </p:txBody>
      </p:sp>
      <p:sp>
        <p:nvSpPr>
          <p:cNvPr id="4" name="Text Box 31"/>
          <p:cNvSpPr txBox="1"/>
          <p:nvPr/>
        </p:nvSpPr>
        <p:spPr>
          <a:xfrm>
            <a:off x="6797675" y="1096645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第一阶段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2" grpId="0"/>
      <p:bldP spid="19464" grpId="0"/>
      <p:bldP spid="19465" grpId="0"/>
      <p:bldP spid="19466" grpId="0"/>
      <p:bldP spid="19471" grpId="0"/>
      <p:bldP spid="19472" grpId="0"/>
      <p:bldP spid="19474" grpId="0"/>
      <p:bldP spid="19475" grpId="0"/>
      <p:bldP spid="19476" grpId="0"/>
      <p:bldP spid="19477" grpId="0"/>
      <p:bldP spid="19487" grpId="0"/>
      <p:bldP spid="19488" grpId="0"/>
      <p:bldP spid="19489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331470" y="786765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08900" y="786765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60810" name="Text Box 42"/>
          <p:cNvSpPr txBox="1"/>
          <p:nvPr/>
        </p:nvSpPr>
        <p:spPr>
          <a:xfrm>
            <a:off x="4319270" y="5771515"/>
            <a:ext cx="1350963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60811" name="Text Box 43"/>
          <p:cNvSpPr txBox="1"/>
          <p:nvPr/>
        </p:nvSpPr>
        <p:spPr>
          <a:xfrm>
            <a:off x="6148070" y="5771515"/>
            <a:ext cx="9144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160812" name="Text Box 44"/>
          <p:cNvSpPr txBox="1"/>
          <p:nvPr/>
        </p:nvSpPr>
        <p:spPr>
          <a:xfrm>
            <a:off x="7519670" y="577151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</a:t>
            </a:r>
          </a:p>
        </p:txBody>
      </p:sp>
      <p:sp>
        <p:nvSpPr>
          <p:cNvPr id="160817" name="Text Box 49"/>
          <p:cNvSpPr txBox="1"/>
          <p:nvPr/>
        </p:nvSpPr>
        <p:spPr>
          <a:xfrm>
            <a:off x="2642870" y="5619115"/>
            <a:ext cx="1295400" cy="83185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线粒体内膜</a:t>
            </a:r>
          </a:p>
        </p:txBody>
      </p:sp>
      <p:sp>
        <p:nvSpPr>
          <p:cNvPr id="161797" name="Text Box 5" descr="羊皮纸"/>
          <p:cNvSpPr txBox="1"/>
          <p:nvPr/>
        </p:nvSpPr>
        <p:spPr>
          <a:xfrm>
            <a:off x="8363585" y="1720215"/>
            <a:ext cx="4194175" cy="53276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椭圆形标注 1"/>
          <p:cNvSpPr/>
          <p:nvPr/>
        </p:nvSpPr>
        <p:spPr>
          <a:xfrm>
            <a:off x="8562340" y="2019935"/>
            <a:ext cx="3580130" cy="993140"/>
          </a:xfrm>
          <a:prstGeom prst="wedgeEllipseCallout">
            <a:avLst>
              <a:gd name="adj1" fmla="val -56190"/>
              <a:gd name="adj2" fmla="val 39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60%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以热能形式散失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8702675" y="3535680"/>
            <a:ext cx="3439795" cy="1070610"/>
          </a:xfrm>
          <a:prstGeom prst="wedgeEllipseCallout">
            <a:avLst>
              <a:gd name="adj1" fmla="val -54873"/>
              <a:gd name="adj2" fmla="val -5610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转移到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ATP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</a:t>
            </a:r>
          </a:p>
        </p:txBody>
      </p:sp>
      <p:grpSp>
        <p:nvGrpSpPr>
          <p:cNvPr id="5" name="Group 11"/>
          <p:cNvGrpSpPr/>
          <p:nvPr/>
        </p:nvGrpSpPr>
        <p:grpSpPr>
          <a:xfrm>
            <a:off x="185103" y="2869565"/>
            <a:ext cx="8964612" cy="690563"/>
            <a:chOff x="125" y="3531"/>
            <a:chExt cx="5647" cy="435"/>
          </a:xfrm>
        </p:grpSpPr>
        <p:sp>
          <p:nvSpPr>
            <p:cNvPr id="6" name="Text Box 12"/>
            <p:cNvSpPr txBox="1"/>
            <p:nvPr/>
          </p:nvSpPr>
          <p:spPr>
            <a:xfrm>
              <a:off x="125" y="3597"/>
              <a:ext cx="5647" cy="3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C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12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6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+ 6</a:t>
              </a:r>
              <a:r>
                <a:rPr lang="en-US" altLang="zh-CN" sz="3200" b="1" dirty="0">
                  <a:solidFill>
                    <a:srgbClr val="2AA62A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2AA62A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</a:t>
              </a:r>
              <a:r>
                <a:rPr lang="en-US" altLang="zh-CN" sz="3200" b="1" dirty="0">
                  <a:solidFill>
                    <a:srgbClr val="FF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      </a:t>
              </a:r>
              <a:r>
                <a:rPr lang="en-US" altLang="zh-CN" sz="3200" b="1" dirty="0">
                  <a:solidFill>
                    <a:srgbClr val="FF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C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+ 12H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dirty="0">
                  <a:solidFill>
                    <a:srgbClr val="2AA62A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 + </a:t>
              </a:r>
              <a:r>
                <a:rPr lang="zh-CN" altLang="en-US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能量</a:t>
              </a:r>
            </a:p>
          </p:txBody>
        </p:sp>
        <p:sp>
          <p:nvSpPr>
            <p:cNvPr id="7" name="Line 13"/>
            <p:cNvSpPr/>
            <p:nvPr/>
          </p:nvSpPr>
          <p:spPr>
            <a:xfrm>
              <a:off x="2744" y="3838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" name="Text Box 14"/>
            <p:cNvSpPr txBox="1"/>
            <p:nvPr/>
          </p:nvSpPr>
          <p:spPr>
            <a:xfrm>
              <a:off x="2725" y="3531"/>
              <a:ext cx="363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2352040" y="3399155"/>
            <a:ext cx="4824413" cy="288925"/>
            <a:chOff x="1429" y="3974"/>
            <a:chExt cx="3039" cy="182"/>
          </a:xfrm>
        </p:grpSpPr>
        <p:sp>
          <p:nvSpPr>
            <p:cNvPr id="10" name="Line 29"/>
            <p:cNvSpPr/>
            <p:nvPr/>
          </p:nvSpPr>
          <p:spPr>
            <a:xfrm>
              <a:off x="1429" y="3974"/>
              <a:ext cx="0" cy="182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" name="Line 30"/>
            <p:cNvSpPr/>
            <p:nvPr/>
          </p:nvSpPr>
          <p:spPr>
            <a:xfrm>
              <a:off x="1429" y="4156"/>
              <a:ext cx="3039" cy="0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Line 31"/>
            <p:cNvSpPr/>
            <p:nvPr/>
          </p:nvSpPr>
          <p:spPr>
            <a:xfrm flipV="1">
              <a:off x="4468" y="3974"/>
              <a:ext cx="0" cy="182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3" name="Group 32"/>
          <p:cNvGrpSpPr/>
          <p:nvPr/>
        </p:nvGrpSpPr>
        <p:grpSpPr>
          <a:xfrm>
            <a:off x="1146175" y="2869565"/>
            <a:ext cx="4406265" cy="215900"/>
            <a:chOff x="748" y="3566"/>
            <a:chExt cx="2722" cy="136"/>
          </a:xfrm>
        </p:grpSpPr>
        <p:sp>
          <p:nvSpPr>
            <p:cNvPr id="14" name="Line 33"/>
            <p:cNvSpPr/>
            <p:nvPr/>
          </p:nvSpPr>
          <p:spPr>
            <a:xfrm flipV="1">
              <a:off x="748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Line 34"/>
            <p:cNvSpPr/>
            <p:nvPr/>
          </p:nvSpPr>
          <p:spPr>
            <a:xfrm>
              <a:off x="748" y="3566"/>
              <a:ext cx="2722" cy="0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Line 35"/>
            <p:cNvSpPr/>
            <p:nvPr/>
          </p:nvSpPr>
          <p:spPr>
            <a:xfrm flipV="1">
              <a:off x="2336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Line 36"/>
            <p:cNvSpPr/>
            <p:nvPr/>
          </p:nvSpPr>
          <p:spPr>
            <a:xfrm>
              <a:off x="3470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363018" y="4216974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2870KJ/</a:t>
            </a:r>
            <a:r>
              <a:rPr kumimoji="1" lang="en-US" altLang="zh-CN" sz="2400" b="1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mol</a:t>
            </a:r>
            <a:endParaRPr kumimoji="1" lang="en-US" altLang="zh-CN" sz="2400" b="1" baseline="-250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7294755" y="5161536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chemeClr val="folHlink"/>
                </a:solidFill>
                <a:latin typeface="Times New Roman" panose="02020603050405020304" pitchFamily="18" charset="0"/>
              </a:rPr>
              <a:t>1161KJ</a:t>
            </a: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8590155" y="5085336"/>
            <a:ext cx="152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i="1">
                <a:solidFill>
                  <a:schemeClr val="folHlink"/>
                </a:solidFill>
                <a:latin typeface="Times New Roman" panose="02020603050405020304" pitchFamily="18" charset="0"/>
              </a:rPr>
              <a:t>38ATP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>
            <a:off x="8056755" y="4704336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>
            <a:off x="8437755" y="5390136"/>
            <a:ext cx="3048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25" grpId="0" autoUpdateAnimBg="0"/>
      <p:bldP spid="26" grpId="0" autoUpdateAnimBg="0"/>
      <p:bldP spid="27" grpId="0" autoUpdateAnimBg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>
            <a:grpSpLocks/>
          </p:cNvGrpSpPr>
          <p:nvPr/>
        </p:nvGrpSpPr>
        <p:grpSpPr bwMode="auto">
          <a:xfrm>
            <a:off x="2819400" y="2819402"/>
            <a:ext cx="4699000" cy="1016001"/>
            <a:chOff x="816" y="1776"/>
            <a:chExt cx="2960" cy="640"/>
          </a:xfrm>
        </p:grpSpPr>
        <p:sp>
          <p:nvSpPr>
            <p:cNvPr id="64515" name="Line 3"/>
            <p:cNvSpPr>
              <a:spLocks noChangeShapeType="1"/>
            </p:cNvSpPr>
            <p:nvPr/>
          </p:nvSpPr>
          <p:spPr bwMode="auto">
            <a:xfrm>
              <a:off x="884" y="2112"/>
              <a:ext cx="912" cy="0"/>
            </a:xfrm>
            <a:prstGeom prst="line">
              <a:avLst/>
            </a:prstGeom>
            <a:noFill/>
            <a:ln w="57150">
              <a:solidFill>
                <a:srgbClr val="CC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16" name="Text Box 4"/>
            <p:cNvSpPr txBox="1">
              <a:spLocks noChangeArrowheads="1"/>
            </p:cNvSpPr>
            <p:nvPr/>
          </p:nvSpPr>
          <p:spPr bwMode="auto">
            <a:xfrm>
              <a:off x="1754" y="1909"/>
              <a:ext cx="20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CO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+H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O +  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能量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816" y="1776"/>
              <a:ext cx="91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CC3300"/>
                  </a:solidFill>
                  <a:latin typeface="Times New Roman" panose="02020603050405020304" pitchFamily="18" charset="0"/>
                </a:rPr>
                <a:t>呼吸作用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氧化分解</a:t>
              </a:r>
            </a:p>
          </p:txBody>
        </p:sp>
      </p:grpSp>
      <p:grpSp>
        <p:nvGrpSpPr>
          <p:cNvPr id="64518" name="Group 6"/>
          <p:cNvGrpSpPr>
            <a:grpSpLocks/>
          </p:cNvGrpSpPr>
          <p:nvPr/>
        </p:nvGrpSpPr>
        <p:grpSpPr bwMode="auto">
          <a:xfrm>
            <a:off x="6226175" y="2133600"/>
            <a:ext cx="1524000" cy="2116138"/>
            <a:chOff x="2962" y="1344"/>
            <a:chExt cx="960" cy="1333"/>
          </a:xfrm>
        </p:grpSpPr>
        <p:grpSp>
          <p:nvGrpSpPr>
            <p:cNvPr id="64519" name="Group 7"/>
            <p:cNvGrpSpPr>
              <a:grpSpLocks/>
            </p:cNvGrpSpPr>
            <p:nvPr/>
          </p:nvGrpSpPr>
          <p:grpSpPr bwMode="auto">
            <a:xfrm>
              <a:off x="3039" y="1636"/>
              <a:ext cx="399" cy="739"/>
              <a:chOff x="3105" y="1617"/>
              <a:chExt cx="410" cy="857"/>
            </a:xfrm>
          </p:grpSpPr>
          <p:sp>
            <p:nvSpPr>
              <p:cNvPr id="64520" name="Freeform 8"/>
              <p:cNvSpPr>
                <a:spLocks/>
              </p:cNvSpPr>
              <p:nvPr/>
            </p:nvSpPr>
            <p:spPr bwMode="auto">
              <a:xfrm>
                <a:off x="3105" y="1669"/>
                <a:ext cx="399" cy="805"/>
              </a:xfrm>
              <a:custGeom>
                <a:avLst/>
                <a:gdLst>
                  <a:gd name="T0" fmla="*/ 1264 w 1264"/>
                  <a:gd name="T1" fmla="*/ 1104 h 1104"/>
                  <a:gd name="T2" fmla="*/ 16 w 1264"/>
                  <a:gd name="T3" fmla="*/ 672 h 1104"/>
                  <a:gd name="T4" fmla="*/ 1168 w 1264"/>
                  <a:gd name="T5" fmla="*/ 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4" h="1104">
                    <a:moveTo>
                      <a:pt x="1264" y="1104"/>
                    </a:moveTo>
                    <a:cubicBezTo>
                      <a:pt x="648" y="980"/>
                      <a:pt x="32" y="856"/>
                      <a:pt x="16" y="672"/>
                    </a:cubicBezTo>
                    <a:cubicBezTo>
                      <a:pt x="0" y="488"/>
                      <a:pt x="976" y="112"/>
                      <a:pt x="1168" y="0"/>
                    </a:cubicBezTo>
                  </a:path>
                </a:pathLst>
              </a:custGeom>
              <a:noFill/>
              <a:ln w="34925" cap="flat" cmpd="sng">
                <a:solidFill>
                  <a:srgbClr val="FF66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21" name="Line 9"/>
              <p:cNvSpPr>
                <a:spLocks noChangeShapeType="1"/>
              </p:cNvSpPr>
              <p:nvPr/>
            </p:nvSpPr>
            <p:spPr bwMode="auto">
              <a:xfrm rot="626147" flipV="1">
                <a:off x="3371" y="1617"/>
                <a:ext cx="144" cy="192"/>
              </a:xfrm>
              <a:prstGeom prst="line">
                <a:avLst/>
              </a:prstGeom>
              <a:noFill/>
              <a:ln w="34925">
                <a:solidFill>
                  <a:srgbClr val="FF66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2" name="Text Box 10"/>
            <p:cNvSpPr txBox="1">
              <a:spLocks noChangeArrowheads="1"/>
            </p:cNvSpPr>
            <p:nvPr/>
          </p:nvSpPr>
          <p:spPr bwMode="auto">
            <a:xfrm>
              <a:off x="2962" y="2389"/>
              <a:ext cx="960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990099"/>
                  </a:solidFill>
                  <a:latin typeface="Tahoma" panose="020B0604030504040204" pitchFamily="34" charset="0"/>
                </a:rPr>
                <a:t>ADP+Pi</a:t>
              </a:r>
            </a:p>
          </p:txBody>
        </p:sp>
        <p:sp>
          <p:nvSpPr>
            <p:cNvPr id="64523" name="Text Box 11"/>
            <p:cNvSpPr txBox="1">
              <a:spLocks noChangeArrowheads="1"/>
            </p:cNvSpPr>
            <p:nvPr/>
          </p:nvSpPr>
          <p:spPr bwMode="auto">
            <a:xfrm>
              <a:off x="3390" y="1344"/>
              <a:ext cx="513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990099"/>
                  </a:solidFill>
                  <a:latin typeface="Tahoma" panose="020B0604030504040204" pitchFamily="34" charset="0"/>
                </a:rPr>
                <a:t>ATP</a:t>
              </a:r>
            </a:p>
          </p:txBody>
        </p:sp>
      </p:grp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7591425" y="2433639"/>
            <a:ext cx="914400" cy="1622425"/>
            <a:chOff x="3822" y="1533"/>
            <a:chExt cx="576" cy="1022"/>
          </a:xfrm>
        </p:grpSpPr>
        <p:grpSp>
          <p:nvGrpSpPr>
            <p:cNvPr id="64525" name="Group 13"/>
            <p:cNvGrpSpPr>
              <a:grpSpLocks/>
            </p:cNvGrpSpPr>
            <p:nvPr/>
          </p:nvGrpSpPr>
          <p:grpSpPr bwMode="auto">
            <a:xfrm>
              <a:off x="3915" y="1533"/>
              <a:ext cx="442" cy="1022"/>
              <a:chOff x="3981" y="1533"/>
              <a:chExt cx="442" cy="1022"/>
            </a:xfrm>
          </p:grpSpPr>
          <p:sp>
            <p:nvSpPr>
              <p:cNvPr id="64526" name="Freeform 14"/>
              <p:cNvSpPr>
                <a:spLocks/>
              </p:cNvSpPr>
              <p:nvPr/>
            </p:nvSpPr>
            <p:spPr bwMode="auto">
              <a:xfrm rot="-5782278">
                <a:off x="3727" y="1789"/>
                <a:ext cx="952" cy="440"/>
              </a:xfrm>
              <a:custGeom>
                <a:avLst/>
                <a:gdLst>
                  <a:gd name="T0" fmla="*/ 0 w 1488"/>
                  <a:gd name="T1" fmla="*/ 0 h 1024"/>
                  <a:gd name="T2" fmla="*/ 576 w 1488"/>
                  <a:gd name="T3" fmla="*/ 1008 h 1024"/>
                  <a:gd name="T4" fmla="*/ 1488 w 1488"/>
                  <a:gd name="T5" fmla="*/ 9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88" h="1024">
                    <a:moveTo>
                      <a:pt x="0" y="0"/>
                    </a:moveTo>
                    <a:cubicBezTo>
                      <a:pt x="164" y="496"/>
                      <a:pt x="328" y="992"/>
                      <a:pt x="576" y="1008"/>
                    </a:cubicBezTo>
                    <a:cubicBezTo>
                      <a:pt x="824" y="1024"/>
                      <a:pt x="1156" y="560"/>
                      <a:pt x="1488" y="96"/>
                    </a:cubicBezTo>
                  </a:path>
                </a:pathLst>
              </a:custGeom>
              <a:noFill/>
              <a:ln w="34925" cap="flat" cmpd="sng">
                <a:solidFill>
                  <a:srgbClr val="FF66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27" name="Line 15"/>
              <p:cNvSpPr>
                <a:spLocks noChangeShapeType="1"/>
              </p:cNvSpPr>
              <p:nvPr/>
            </p:nvSpPr>
            <p:spPr bwMode="auto">
              <a:xfrm flipH="1">
                <a:off x="3981" y="2411"/>
                <a:ext cx="192" cy="144"/>
              </a:xfrm>
              <a:prstGeom prst="line">
                <a:avLst/>
              </a:prstGeom>
              <a:noFill/>
              <a:ln w="34925">
                <a:solidFill>
                  <a:srgbClr val="FF66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8" name="Text Box 16"/>
            <p:cNvSpPr txBox="1">
              <a:spLocks noChangeArrowheads="1"/>
            </p:cNvSpPr>
            <p:nvPr/>
          </p:nvSpPr>
          <p:spPr bwMode="auto">
            <a:xfrm>
              <a:off x="3822" y="1824"/>
              <a:ext cx="57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释放能量</a:t>
              </a:r>
            </a:p>
          </p:txBody>
        </p:sp>
      </p:grpSp>
      <p:grpSp>
        <p:nvGrpSpPr>
          <p:cNvPr id="64529" name="Group 17"/>
          <p:cNvGrpSpPr>
            <a:grpSpLocks/>
          </p:cNvGrpSpPr>
          <p:nvPr/>
        </p:nvGrpSpPr>
        <p:grpSpPr bwMode="auto">
          <a:xfrm>
            <a:off x="8148639" y="2849564"/>
            <a:ext cx="2378075" cy="866775"/>
            <a:chOff x="4173" y="1795"/>
            <a:chExt cx="1498" cy="546"/>
          </a:xfrm>
        </p:grpSpPr>
        <p:sp>
          <p:nvSpPr>
            <p:cNvPr id="64530" name="Freeform 18"/>
            <p:cNvSpPr>
              <a:spLocks/>
            </p:cNvSpPr>
            <p:nvPr/>
          </p:nvSpPr>
          <p:spPr bwMode="auto">
            <a:xfrm>
              <a:off x="4173" y="1795"/>
              <a:ext cx="480" cy="28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240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96"/>
                    <a:pt x="160" y="192"/>
                    <a:pt x="240" y="240"/>
                  </a:cubicBezTo>
                  <a:cubicBezTo>
                    <a:pt x="320" y="288"/>
                    <a:pt x="400" y="288"/>
                    <a:pt x="480" y="288"/>
                  </a:cubicBezTo>
                </a:path>
              </a:pathLst>
            </a:custGeom>
            <a:noFill/>
            <a:ln w="44450" cap="flat" cmpd="sng">
              <a:solidFill>
                <a:srgbClr val="FF66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1" name="Line 19"/>
            <p:cNvSpPr>
              <a:spLocks noChangeShapeType="1"/>
            </p:cNvSpPr>
            <p:nvPr/>
          </p:nvSpPr>
          <p:spPr bwMode="auto">
            <a:xfrm>
              <a:off x="4576" y="2090"/>
              <a:ext cx="192" cy="0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2" name="Text Box 20"/>
            <p:cNvSpPr txBox="1">
              <a:spLocks noChangeArrowheads="1"/>
            </p:cNvSpPr>
            <p:nvPr/>
          </p:nvSpPr>
          <p:spPr bwMode="auto">
            <a:xfrm>
              <a:off x="4753" y="1809"/>
              <a:ext cx="918" cy="532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用于各项生命活动</a:t>
              </a:r>
            </a:p>
          </p:txBody>
        </p:sp>
      </p:grpSp>
      <p:sp>
        <p:nvSpPr>
          <p:cNvPr id="64533" name="Text Box 21"/>
          <p:cNvSpPr txBox="1">
            <a:spLocks noChangeArrowheads="1"/>
          </p:cNvSpPr>
          <p:nvPr/>
        </p:nvSpPr>
        <p:spPr bwMode="auto">
          <a:xfrm>
            <a:off x="1524000" y="990600"/>
            <a:ext cx="2057400" cy="4572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主要能源物质</a:t>
            </a:r>
          </a:p>
        </p:txBody>
      </p:sp>
      <p:grpSp>
        <p:nvGrpSpPr>
          <p:cNvPr id="64534" name="Group 22"/>
          <p:cNvGrpSpPr>
            <a:grpSpLocks/>
          </p:cNvGrpSpPr>
          <p:nvPr/>
        </p:nvGrpSpPr>
        <p:grpSpPr bwMode="auto">
          <a:xfrm>
            <a:off x="1665288" y="1524001"/>
            <a:ext cx="1524000" cy="2036763"/>
            <a:chOff x="89" y="960"/>
            <a:chExt cx="960" cy="1283"/>
          </a:xfrm>
        </p:grpSpPr>
        <p:sp>
          <p:nvSpPr>
            <p:cNvPr id="64535" name="Text Box 23"/>
            <p:cNvSpPr txBox="1">
              <a:spLocks noChangeArrowheads="1"/>
            </p:cNvSpPr>
            <p:nvPr/>
          </p:nvSpPr>
          <p:spPr bwMode="auto">
            <a:xfrm>
              <a:off x="89" y="1916"/>
              <a:ext cx="9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葡萄糖</a:t>
              </a:r>
            </a:p>
          </p:txBody>
        </p:sp>
        <p:sp>
          <p:nvSpPr>
            <p:cNvPr id="64536" name="Line 24"/>
            <p:cNvSpPr>
              <a:spLocks noChangeShapeType="1"/>
            </p:cNvSpPr>
            <p:nvPr/>
          </p:nvSpPr>
          <p:spPr bwMode="auto">
            <a:xfrm>
              <a:off x="480" y="960"/>
              <a:ext cx="7" cy="949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37" name="Group 25"/>
          <p:cNvGrpSpPr>
            <a:grpSpLocks/>
          </p:cNvGrpSpPr>
          <p:nvPr/>
        </p:nvGrpSpPr>
        <p:grpSpPr bwMode="auto">
          <a:xfrm>
            <a:off x="6172200" y="990600"/>
            <a:ext cx="2057400" cy="1066800"/>
            <a:chOff x="2928" y="624"/>
            <a:chExt cx="1296" cy="672"/>
          </a:xfrm>
        </p:grpSpPr>
        <p:sp>
          <p:nvSpPr>
            <p:cNvPr id="64538" name="Text Box 26"/>
            <p:cNvSpPr txBox="1">
              <a:spLocks noChangeArrowheads="1"/>
            </p:cNvSpPr>
            <p:nvPr/>
          </p:nvSpPr>
          <p:spPr bwMode="auto">
            <a:xfrm>
              <a:off x="2928" y="624"/>
              <a:ext cx="1296" cy="28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直接能源物质</a:t>
              </a:r>
            </a:p>
          </p:txBody>
        </p:sp>
        <p:sp>
          <p:nvSpPr>
            <p:cNvPr id="64539" name="Line 27"/>
            <p:cNvSpPr>
              <a:spLocks noChangeShapeType="1"/>
            </p:cNvSpPr>
            <p:nvPr/>
          </p:nvSpPr>
          <p:spPr bwMode="auto">
            <a:xfrm>
              <a:off x="3600" y="960"/>
              <a:ext cx="0" cy="336"/>
            </a:xfrm>
            <a:prstGeom prst="line">
              <a:avLst/>
            </a:prstGeom>
            <a:noFill/>
            <a:ln w="31750">
              <a:solidFill>
                <a:srgbClr val="333333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40" name="Group 28"/>
          <p:cNvGrpSpPr>
            <a:grpSpLocks/>
          </p:cNvGrpSpPr>
          <p:nvPr/>
        </p:nvGrpSpPr>
        <p:grpSpPr bwMode="auto">
          <a:xfrm>
            <a:off x="5967413" y="4114801"/>
            <a:ext cx="2743200" cy="2455863"/>
            <a:chOff x="2799" y="2592"/>
            <a:chExt cx="1728" cy="1547"/>
          </a:xfrm>
        </p:grpSpPr>
        <p:sp>
          <p:nvSpPr>
            <p:cNvPr id="64541" name="AutoShape 29"/>
            <p:cNvSpPr>
              <a:spLocks/>
            </p:cNvSpPr>
            <p:nvPr/>
          </p:nvSpPr>
          <p:spPr bwMode="auto">
            <a:xfrm rot="5400000">
              <a:off x="3456" y="2016"/>
              <a:ext cx="384" cy="1536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412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2" name="Text Box 30"/>
            <p:cNvSpPr txBox="1">
              <a:spLocks noChangeArrowheads="1"/>
            </p:cNvSpPr>
            <p:nvPr/>
          </p:nvSpPr>
          <p:spPr bwMode="auto">
            <a:xfrm>
              <a:off x="2799" y="3005"/>
              <a:ext cx="1728" cy="113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    </a:t>
              </a:r>
              <a:r>
                <a:rPr kumimoji="1" lang="en-US" altLang="zh-CN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ADP</a:t>
              </a: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和</a:t>
              </a:r>
              <a:r>
                <a:rPr kumimoji="1" lang="en-US" altLang="zh-CN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ATP</a:t>
              </a: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的相互转变保正了生物所需能量的及时供应。</a:t>
              </a:r>
            </a:p>
          </p:txBody>
        </p:sp>
      </p:grpSp>
      <p:sp>
        <p:nvSpPr>
          <p:cNvPr id="64543" name="Text Box 31"/>
          <p:cNvSpPr txBox="1">
            <a:spLocks noChangeArrowheads="1"/>
          </p:cNvSpPr>
          <p:nvPr/>
        </p:nvSpPr>
        <p:spPr bwMode="auto">
          <a:xfrm>
            <a:off x="3030538" y="52388"/>
            <a:ext cx="69342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动物体内的能量代谢</a:t>
            </a:r>
          </a:p>
        </p:txBody>
      </p:sp>
    </p:spTree>
    <p:extLst>
      <p:ext uri="{BB962C8B-B14F-4D97-AF65-F5344CB8AC3E}">
        <p14:creationId xmlns:p14="http://schemas.microsoft.com/office/powerpoint/2010/main" val="32088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45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0" name="Text Box 8" descr="羊皮纸"/>
          <p:cNvSpPr txBox="1">
            <a:spLocks noChangeArrowheads="1"/>
          </p:cNvSpPr>
          <p:nvPr/>
        </p:nvSpPr>
        <p:spPr bwMode="auto">
          <a:xfrm>
            <a:off x="584200" y="4151630"/>
            <a:ext cx="10648950" cy="16402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细胞在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的参与下，通过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的催化作用，把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等有机物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_______________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，产生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，释放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______,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生成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的过程。</a:t>
            </a:r>
          </a:p>
        </p:txBody>
      </p:sp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04800" y="1120775"/>
            <a:ext cx="2633663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主要场所：</a:t>
            </a:r>
          </a:p>
        </p:txBody>
      </p:sp>
      <p:sp>
        <p:nvSpPr>
          <p:cNvPr id="161795" name="Text Box 3" descr="绿色大理石"/>
          <p:cNvSpPr txBox="1"/>
          <p:nvPr/>
        </p:nvSpPr>
        <p:spPr>
          <a:xfrm>
            <a:off x="2438400" y="1143000"/>
            <a:ext cx="13970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304800" y="2286000"/>
            <a:ext cx="28273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③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能量去向：</a:t>
            </a:r>
          </a:p>
        </p:txBody>
      </p:sp>
      <p:sp>
        <p:nvSpPr>
          <p:cNvPr id="161797" name="Text Box 5" descr="羊皮纸"/>
          <p:cNvSpPr txBox="1"/>
          <p:nvPr/>
        </p:nvSpPr>
        <p:spPr>
          <a:xfrm>
            <a:off x="426720" y="2895600"/>
            <a:ext cx="4194175" cy="6064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以热能形式散失； 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279400" y="1676400"/>
            <a:ext cx="3835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总反应式：</a:t>
            </a:r>
          </a:p>
        </p:txBody>
      </p:sp>
      <p:sp>
        <p:nvSpPr>
          <p:cNvPr id="45062" name="Text Box 7"/>
          <p:cNvSpPr txBox="1"/>
          <p:nvPr/>
        </p:nvSpPr>
        <p:spPr>
          <a:xfrm>
            <a:off x="279400" y="3618230"/>
            <a:ext cx="3475038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</a:rPr>
              <a:t>④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</a:rPr>
              <a:t>有氧呼吸概念：</a:t>
            </a:r>
          </a:p>
        </p:txBody>
      </p:sp>
      <p:grpSp>
        <p:nvGrpSpPr>
          <p:cNvPr id="45064" name="Group 13"/>
          <p:cNvGrpSpPr/>
          <p:nvPr/>
        </p:nvGrpSpPr>
        <p:grpSpPr>
          <a:xfrm>
            <a:off x="250825" y="115888"/>
            <a:ext cx="3429000" cy="838200"/>
            <a:chOff x="960" y="192"/>
            <a:chExt cx="2160" cy="528"/>
          </a:xfrm>
        </p:grpSpPr>
        <p:sp>
          <p:nvSpPr>
            <p:cNvPr id="45065" name="AutoShape 14"/>
            <p:cNvSpPr/>
            <p:nvPr/>
          </p:nvSpPr>
          <p:spPr>
            <a:xfrm>
              <a:off x="960" y="192"/>
              <a:ext cx="2160" cy="528"/>
            </a:xfrm>
            <a:prstGeom prst="horizontalScroll">
              <a:avLst>
                <a:gd name="adj" fmla="val 12500"/>
              </a:avLst>
            </a:prstGeom>
            <a:solidFill>
              <a:srgbClr val="009900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66" name="Text Box 15"/>
            <p:cNvSpPr txBox="1"/>
            <p:nvPr/>
          </p:nvSpPr>
          <p:spPr>
            <a:xfrm>
              <a:off x="1104" y="259"/>
              <a:ext cx="1905" cy="36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黑体" panose="02010609060101010101" pitchFamily="49" charset="-122"/>
                </a:rPr>
                <a:t>有氧呼吸小结</a:t>
              </a:r>
            </a:p>
          </p:txBody>
        </p:sp>
      </p:grpSp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1879600" y="4137660"/>
            <a:ext cx="762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氧</a:t>
            </a:r>
            <a:endParaRPr kumimoji="1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1811" name="Rectangle 19"/>
          <p:cNvSpPr/>
          <p:nvPr/>
        </p:nvSpPr>
        <p:spPr>
          <a:xfrm>
            <a:off x="4982845" y="4151630"/>
            <a:ext cx="1641475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多种酶</a:t>
            </a:r>
          </a:p>
        </p:txBody>
      </p:sp>
      <p:sp>
        <p:nvSpPr>
          <p:cNvPr id="161812" name="Rectangle 20"/>
          <p:cNvSpPr/>
          <p:nvPr/>
        </p:nvSpPr>
        <p:spPr>
          <a:xfrm>
            <a:off x="8596313" y="413766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葡萄糖</a:t>
            </a:r>
          </a:p>
        </p:txBody>
      </p:sp>
      <p:sp>
        <p:nvSpPr>
          <p:cNvPr id="161813" name="Rectangle 21"/>
          <p:cNvSpPr/>
          <p:nvPr/>
        </p:nvSpPr>
        <p:spPr>
          <a:xfrm>
            <a:off x="6368098" y="4670743"/>
            <a:ext cx="969962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61814" name="Rectangle 22"/>
          <p:cNvSpPr/>
          <p:nvPr/>
        </p:nvSpPr>
        <p:spPr>
          <a:xfrm>
            <a:off x="4889500" y="469931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</a:p>
        </p:txBody>
      </p:sp>
      <p:sp>
        <p:nvSpPr>
          <p:cNvPr id="161815" name="Rectangle 23"/>
          <p:cNvSpPr/>
          <p:nvPr/>
        </p:nvSpPr>
        <p:spPr>
          <a:xfrm>
            <a:off x="8051800" y="467106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</a:p>
        </p:txBody>
      </p:sp>
      <p:sp>
        <p:nvSpPr>
          <p:cNvPr id="161816" name="Rectangle 24"/>
          <p:cNvSpPr/>
          <p:nvPr/>
        </p:nvSpPr>
        <p:spPr>
          <a:xfrm>
            <a:off x="1046163" y="4670743"/>
            <a:ext cx="2763837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彻底氧化分解</a:t>
            </a:r>
          </a:p>
        </p:txBody>
      </p:sp>
      <p:sp>
        <p:nvSpPr>
          <p:cNvPr id="161817" name="Text Box 25"/>
          <p:cNvSpPr txBox="1"/>
          <p:nvPr/>
        </p:nvSpPr>
        <p:spPr>
          <a:xfrm>
            <a:off x="664845" y="5190490"/>
            <a:ext cx="158686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大量</a:t>
            </a:r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ATP</a:t>
            </a:r>
          </a:p>
        </p:txBody>
      </p:sp>
      <p:sp>
        <p:nvSpPr>
          <p:cNvPr id="161821" name="Text Box 29" descr="羊皮纸"/>
          <p:cNvSpPr txBox="1"/>
          <p:nvPr/>
        </p:nvSpPr>
        <p:spPr>
          <a:xfrm>
            <a:off x="3999230" y="2895600"/>
            <a:ext cx="4194175" cy="6064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转移到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　</a:t>
            </a:r>
          </a:p>
        </p:txBody>
      </p:sp>
      <p:grpSp>
        <p:nvGrpSpPr>
          <p:cNvPr id="3" name="Group 28"/>
          <p:cNvGrpSpPr/>
          <p:nvPr/>
        </p:nvGrpSpPr>
        <p:grpSpPr>
          <a:xfrm>
            <a:off x="2438400" y="1358900"/>
            <a:ext cx="9604375" cy="1225551"/>
            <a:chOff x="1536" y="904"/>
            <a:chExt cx="6050" cy="772"/>
          </a:xfrm>
        </p:grpSpPr>
        <p:grpSp>
          <p:nvGrpSpPr>
            <p:cNvPr id="45078" name="Group 27"/>
            <p:cNvGrpSpPr/>
            <p:nvPr/>
          </p:nvGrpSpPr>
          <p:grpSpPr>
            <a:xfrm>
              <a:off x="1536" y="904"/>
              <a:ext cx="5004" cy="772"/>
              <a:chOff x="720" y="904"/>
              <a:chExt cx="5004" cy="772"/>
            </a:xfrm>
          </p:grpSpPr>
          <p:sp>
            <p:nvSpPr>
              <p:cNvPr id="45079" name="Text Box 10" descr="羊皮纸"/>
              <p:cNvSpPr txBox="1"/>
              <p:nvPr/>
            </p:nvSpPr>
            <p:spPr>
              <a:xfrm>
                <a:off x="720" y="1076"/>
                <a:ext cx="5004" cy="6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C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6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12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6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+6O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+6H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          6CO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+ 12H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 +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能量</a:t>
                </a:r>
              </a:p>
            </p:txBody>
          </p:sp>
          <p:sp>
            <p:nvSpPr>
              <p:cNvPr id="45080" name="Text Box 11" descr="羊皮纸"/>
              <p:cNvSpPr txBox="1"/>
              <p:nvPr/>
            </p:nvSpPr>
            <p:spPr>
              <a:xfrm>
                <a:off x="2782" y="904"/>
                <a:ext cx="280" cy="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酶</a:t>
                </a:r>
              </a:p>
            </p:txBody>
          </p:sp>
          <p:sp>
            <p:nvSpPr>
              <p:cNvPr id="45081" name="Line 12"/>
              <p:cNvSpPr/>
              <p:nvPr/>
            </p:nvSpPr>
            <p:spPr>
              <a:xfrm>
                <a:off x="2734" y="1240"/>
                <a:ext cx="4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45082" name="Text Box 26"/>
            <p:cNvSpPr txBox="1"/>
            <p:nvPr/>
          </p:nvSpPr>
          <p:spPr>
            <a:xfrm>
              <a:off x="6218" y="1095"/>
              <a:ext cx="136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lang="en-US" altLang="zh-CN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2870KJ/mol</a:t>
              </a:r>
              <a:r>
                <a:rPr lang="zh-CN" altLang="en-US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6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6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6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6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0" grpId="1" bldLvl="0" animBg="1"/>
      <p:bldP spid="161795" grpId="0"/>
      <p:bldP spid="161797" grpId="0"/>
      <p:bldP spid="161810" grpId="0" bldLvl="0" animBg="1"/>
      <p:bldP spid="161811" grpId="0"/>
      <p:bldP spid="161812" grpId="0"/>
      <p:bldP spid="161813" grpId="0"/>
      <p:bldP spid="161814" grpId="0"/>
      <p:bldP spid="161815" grpId="0"/>
      <p:bldP spid="161816" grpId="0"/>
      <p:bldP spid="161817" grpId="0"/>
      <p:bldP spid="1618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/>
          <p:cNvSpPr txBox="1"/>
          <p:nvPr/>
        </p:nvSpPr>
        <p:spPr>
          <a:xfrm>
            <a:off x="250825" y="404813"/>
            <a:ext cx="9371330" cy="70548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pPr algn="l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有氧呼吸的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下列过程发生的场所分别是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7106" name="Text Box 3"/>
          <p:cNvSpPr txBox="1"/>
          <p:nvPr/>
        </p:nvSpPr>
        <p:spPr>
          <a:xfrm>
            <a:off x="539750" y="1125855"/>
            <a:ext cx="8705850" cy="341122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</a:t>
            </a:r>
            <a:r>
              <a:rPr lang="zh-CN" altLang="zh-CN" sz="3600" b="1" baseline="-30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　　  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</a:t>
            </a:r>
            <a:r>
              <a:rPr lang="zh-CN" altLang="zh-CN" sz="3600" b="1" baseline="-30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　　   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氧气参与反应的场所：　       　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ATP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      　 　　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ATP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最多的场所：</a:t>
            </a:r>
          </a:p>
        </p:txBody>
      </p:sp>
      <p:sp>
        <p:nvSpPr>
          <p:cNvPr id="24581" name="Text Box 5"/>
          <p:cNvSpPr txBox="1"/>
          <p:nvPr/>
        </p:nvSpPr>
        <p:spPr>
          <a:xfrm>
            <a:off x="5209540" y="1149985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线粒体基质</a:t>
            </a:r>
          </a:p>
        </p:txBody>
      </p:sp>
      <p:sp>
        <p:nvSpPr>
          <p:cNvPr id="24582" name="Text Box 6"/>
          <p:cNvSpPr txBox="1"/>
          <p:nvPr/>
        </p:nvSpPr>
        <p:spPr>
          <a:xfrm>
            <a:off x="5209540" y="1793875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  <p:sp>
        <p:nvSpPr>
          <p:cNvPr id="24584" name="Text Box 8"/>
          <p:cNvSpPr txBox="1"/>
          <p:nvPr/>
        </p:nvSpPr>
        <p:spPr>
          <a:xfrm>
            <a:off x="5209540" y="3153410"/>
            <a:ext cx="640778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细胞质基质、线粒体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Text Box 6"/>
          <p:cNvSpPr txBox="1"/>
          <p:nvPr/>
        </p:nvSpPr>
        <p:spPr>
          <a:xfrm>
            <a:off x="5344795" y="2509520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  <p:sp>
        <p:nvSpPr>
          <p:cNvPr id="4" name="Text Box 6"/>
          <p:cNvSpPr txBox="1"/>
          <p:nvPr/>
        </p:nvSpPr>
        <p:spPr>
          <a:xfrm>
            <a:off x="5344795" y="3797300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2" grpId="0"/>
      <p:bldP spid="24584" grpId="0"/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03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260350"/>
            <a:ext cx="974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00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9"/>
            <a:ext cx="15557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01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5478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019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16339"/>
            <a:ext cx="125253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008439" y="333375"/>
            <a:ext cx="2663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</a:rPr>
              <a:t>看谁反应最快</a:t>
            </a:r>
          </a:p>
        </p:txBody>
      </p:sp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2711450" y="1844676"/>
            <a:ext cx="6985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、哪个阶段产生</a:t>
            </a:r>
            <a:r>
              <a:rPr lang="en-US" altLang="zh-CN" sz="3200" b="1">
                <a:latin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？</a:t>
            </a:r>
          </a:p>
          <a:p>
            <a:pPr>
              <a:spcBef>
                <a:spcPct val="50000"/>
              </a:spcBef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373768" name="Text Box 8"/>
          <p:cNvSpPr txBox="1">
            <a:spLocks noChangeArrowheads="1"/>
          </p:cNvSpPr>
          <p:nvPr/>
        </p:nvSpPr>
        <p:spPr bwMode="auto">
          <a:xfrm>
            <a:off x="2711451" y="2420939"/>
            <a:ext cx="63357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、哪个阶段有氧气参与反应？</a:t>
            </a:r>
          </a:p>
        </p:txBody>
      </p:sp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2711450" y="3068639"/>
            <a:ext cx="5545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3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、哪个阶段产生</a:t>
            </a:r>
            <a:r>
              <a:rPr lang="en-US" altLang="zh-CN" sz="3200" b="1">
                <a:latin typeface="Times New Roman" panose="02020603050405020304" pitchFamily="18" charset="0"/>
              </a:rPr>
              <a:t>ATP</a:t>
            </a:r>
            <a:r>
              <a:rPr lang="zh-CN" altLang="en-US" sz="3200" b="1">
                <a:latin typeface="Times New Roman" panose="02020603050405020304" pitchFamily="18" charset="0"/>
              </a:rPr>
              <a:t>最多？</a:t>
            </a:r>
          </a:p>
        </p:txBody>
      </p:sp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2782889" y="3716339"/>
            <a:ext cx="46815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4</a:t>
            </a:r>
            <a:r>
              <a:rPr lang="zh-CN" altLang="en-US" sz="3200" b="1">
                <a:latin typeface="Times New Roman" panose="02020603050405020304" pitchFamily="18" charset="0"/>
              </a:rPr>
              <a:t>、</a:t>
            </a:r>
            <a:r>
              <a:rPr lang="en-US" altLang="zh-CN" sz="3200" b="1">
                <a:latin typeface="Times New Roman" panose="02020603050405020304" pitchFamily="18" charset="0"/>
              </a:rPr>
              <a:t>ATP</a:t>
            </a:r>
            <a:r>
              <a:rPr lang="zh-CN" altLang="en-US" sz="3200" b="1">
                <a:latin typeface="Times New Roman" panose="02020603050405020304" pitchFamily="18" charset="0"/>
              </a:rPr>
              <a:t>产生的场所？</a:t>
            </a:r>
          </a:p>
        </p:txBody>
      </p:sp>
      <p:sp>
        <p:nvSpPr>
          <p:cNvPr id="373771" name="Text Box 11"/>
          <p:cNvSpPr txBox="1">
            <a:spLocks noChangeArrowheads="1"/>
          </p:cNvSpPr>
          <p:nvPr/>
        </p:nvSpPr>
        <p:spPr bwMode="auto">
          <a:xfrm>
            <a:off x="3575050" y="1341439"/>
            <a:ext cx="34559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</a:rPr>
              <a:t>有氧呼吸过程中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2855913" y="4797425"/>
            <a:ext cx="5111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373773" name="Text Box 13"/>
          <p:cNvSpPr txBox="1">
            <a:spLocks noChangeArrowheads="1"/>
          </p:cNvSpPr>
          <p:nvPr/>
        </p:nvSpPr>
        <p:spPr bwMode="auto">
          <a:xfrm>
            <a:off x="2782889" y="4941888"/>
            <a:ext cx="72723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5</a:t>
            </a:r>
            <a:r>
              <a:rPr lang="zh-CN" altLang="en-US" sz="3200" b="1">
                <a:latin typeface="Times New Roman" panose="02020603050405020304" pitchFamily="18" charset="0"/>
              </a:rPr>
              <a:t>、分解</a:t>
            </a: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摩尔的葡萄糖需多少摩尔</a:t>
            </a:r>
            <a:r>
              <a:rPr lang="en-US" altLang="zh-CN" sz="3200" b="1">
                <a:latin typeface="Times New Roman" panose="02020603050405020304" pitchFamily="18" charset="0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和产生多少摩尔</a:t>
            </a:r>
            <a:r>
              <a:rPr lang="en-US" altLang="zh-CN" sz="3200" b="1">
                <a:latin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373774" name="Text Box 14"/>
          <p:cNvSpPr txBox="1">
            <a:spLocks noChangeArrowheads="1"/>
          </p:cNvSpPr>
          <p:nvPr/>
        </p:nvSpPr>
        <p:spPr bwMode="auto">
          <a:xfrm>
            <a:off x="8256588" y="1700213"/>
            <a:ext cx="21590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第二阶段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第三阶段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第三阶段</a:t>
            </a:r>
          </a:p>
          <a:p>
            <a:pPr>
              <a:spcBef>
                <a:spcPct val="50000"/>
              </a:spcBef>
            </a:pPr>
            <a:endParaRPr lang="en-US" altLang="zh-CN" sz="32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3775" name="Text Box 15"/>
          <p:cNvSpPr txBox="1">
            <a:spLocks noChangeArrowheads="1"/>
          </p:cNvSpPr>
          <p:nvPr/>
        </p:nvSpPr>
        <p:spPr bwMode="auto">
          <a:xfrm>
            <a:off x="3503614" y="4292600"/>
            <a:ext cx="5832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细胞质基质、线粒体（主要）</a:t>
            </a:r>
          </a:p>
        </p:txBody>
      </p:sp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3359151" y="5949950"/>
            <a:ext cx="2519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都是</a:t>
            </a:r>
            <a:r>
              <a:rPr lang="en-US" altLang="zh-CN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摩尔</a:t>
            </a:r>
          </a:p>
        </p:txBody>
      </p:sp>
      <p:pic>
        <p:nvPicPr>
          <p:cNvPr id="17" name="Picture 53" descr="4">
            <a:hlinkClick r:id="rId6" action="ppaction://hlinksldjump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3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7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7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7" grpId="0"/>
      <p:bldP spid="373768" grpId="0"/>
      <p:bldP spid="373769" grpId="0"/>
      <p:bldP spid="373770" grpId="0"/>
      <p:bldP spid="373771" grpId="0"/>
      <p:bldP spid="373773" grpId="0"/>
      <p:bldP spid="373774" grpId="0"/>
      <p:bldP spid="373775" grpId="0"/>
      <p:bldP spid="3737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/>
          <p:nvPr/>
        </p:nvSpPr>
        <p:spPr>
          <a:xfrm>
            <a:off x="1066800" y="2819400"/>
            <a:ext cx="9937750" cy="25908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en-US" altLang="zh-CN" sz="3200" b="1" dirty="0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如：好氧细菌、蓝藻等的有氧呼吸是在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细胞膜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上进行的。即有氧呼吸的第一阶段是在细胞质基质中进行；第二、三阶段是在细胞膜上进行的。</a:t>
            </a:r>
          </a:p>
        </p:txBody>
      </p:sp>
      <p:sp>
        <p:nvSpPr>
          <p:cNvPr id="48130" name="AutoShape 5"/>
          <p:cNvSpPr/>
          <p:nvPr/>
        </p:nvSpPr>
        <p:spPr>
          <a:xfrm>
            <a:off x="152400" y="685800"/>
            <a:ext cx="5805170" cy="1295400"/>
          </a:xfrm>
          <a:prstGeom prst="cloudCallout">
            <a:avLst>
              <a:gd name="adj1" fmla="val 58898"/>
              <a:gd name="adj2" fmla="val 11642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73" tIns="45685" rIns="91373" bIns="45685" anchor="t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原核细胞的有氧呼吸是如何进行的呢？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（二）无氧呼吸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78180" y="5048885"/>
            <a:ext cx="7927975" cy="753110"/>
            <a:chOff x="3180" y="7820"/>
            <a:chExt cx="12485" cy="1186"/>
          </a:xfrm>
        </p:grpSpPr>
        <p:sp>
          <p:nvSpPr>
            <p:cNvPr id="5" name="Rectangle 38"/>
            <p:cNvSpPr/>
            <p:nvPr/>
          </p:nvSpPr>
          <p:spPr>
            <a:xfrm>
              <a:off x="3180" y="8185"/>
              <a:ext cx="12485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或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C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4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+4[H]     2C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OH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（酒精）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+2CO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</a:p>
          </p:txBody>
        </p:sp>
        <p:sp>
          <p:nvSpPr>
            <p:cNvPr id="6" name="Line 39"/>
            <p:cNvSpPr/>
            <p:nvPr/>
          </p:nvSpPr>
          <p:spPr>
            <a:xfrm flipV="1">
              <a:off x="7845" y="8611"/>
              <a:ext cx="1095" cy="30"/>
            </a:xfrm>
            <a:prstGeom prst="line">
              <a:avLst/>
            </a:prstGeom>
            <a:ln w="12700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Text Box 40"/>
            <p:cNvSpPr txBox="1"/>
            <p:nvPr/>
          </p:nvSpPr>
          <p:spPr>
            <a:xfrm>
              <a:off x="7991" y="7820"/>
              <a:ext cx="803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292860" y="4153535"/>
            <a:ext cx="6874510" cy="771525"/>
            <a:chOff x="3320" y="6370"/>
            <a:chExt cx="10826" cy="1215"/>
          </a:xfrm>
        </p:grpSpPr>
        <p:sp>
          <p:nvSpPr>
            <p:cNvPr id="8" name="Rectangle 44"/>
            <p:cNvSpPr/>
            <p:nvPr/>
          </p:nvSpPr>
          <p:spPr>
            <a:xfrm>
              <a:off x="3320" y="6765"/>
              <a:ext cx="10827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C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4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+4[H]       2C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（乳酸）</a:t>
              </a:r>
            </a:p>
          </p:txBody>
        </p:sp>
        <p:sp>
          <p:nvSpPr>
            <p:cNvPr id="9" name="Line 45"/>
            <p:cNvSpPr/>
            <p:nvPr/>
          </p:nvSpPr>
          <p:spPr>
            <a:xfrm>
              <a:off x="7217" y="7129"/>
              <a:ext cx="1268" cy="0"/>
            </a:xfrm>
            <a:prstGeom prst="line">
              <a:avLst/>
            </a:prstGeom>
            <a:ln w="12700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" name="Text Box 46"/>
            <p:cNvSpPr txBox="1"/>
            <p:nvPr/>
          </p:nvSpPr>
          <p:spPr>
            <a:xfrm>
              <a:off x="7244" y="6370"/>
              <a:ext cx="969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sp>
        <p:nvSpPr>
          <p:cNvPr id="11" name="Text Box 17"/>
          <p:cNvSpPr txBox="1"/>
          <p:nvPr/>
        </p:nvSpPr>
        <p:spPr>
          <a:xfrm>
            <a:off x="2920365" y="2238375"/>
            <a:ext cx="45097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葡萄糖的初步分解</a:t>
            </a:r>
          </a:p>
        </p:txBody>
      </p:sp>
      <p:grpSp>
        <p:nvGrpSpPr>
          <p:cNvPr id="29710" name="Group 18"/>
          <p:cNvGrpSpPr/>
          <p:nvPr/>
        </p:nvGrpSpPr>
        <p:grpSpPr>
          <a:xfrm>
            <a:off x="1498021" y="2637701"/>
            <a:ext cx="7293270" cy="1114513"/>
            <a:chOff x="13" y="-103"/>
            <a:chExt cx="5512" cy="936"/>
          </a:xfrm>
        </p:grpSpPr>
        <p:sp>
          <p:nvSpPr>
            <p:cNvPr id="52238" name="Text Box 19"/>
            <p:cNvSpPr txBox="1"/>
            <p:nvPr/>
          </p:nvSpPr>
          <p:spPr>
            <a:xfrm>
              <a:off x="1147" y="-103"/>
              <a:ext cx="1248" cy="43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  <p:grpSp>
          <p:nvGrpSpPr>
            <p:cNvPr id="52239" name="Group 20"/>
            <p:cNvGrpSpPr/>
            <p:nvPr/>
          </p:nvGrpSpPr>
          <p:grpSpPr>
            <a:xfrm>
              <a:off x="13" y="33"/>
              <a:ext cx="5512" cy="800"/>
              <a:chOff x="13" y="-103"/>
              <a:chExt cx="5512" cy="800"/>
            </a:xfrm>
          </p:grpSpPr>
          <p:sp>
            <p:nvSpPr>
              <p:cNvPr id="52240" name="Text Box 21"/>
              <p:cNvSpPr txBox="1"/>
              <p:nvPr/>
            </p:nvSpPr>
            <p:spPr>
              <a:xfrm>
                <a:off x="13" y="-103"/>
                <a:ext cx="172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52241" name="Line 22"/>
              <p:cNvSpPr/>
              <p:nvPr/>
            </p:nvSpPr>
            <p:spPr>
              <a:xfrm>
                <a:off x="1089" y="227"/>
                <a:ext cx="624" cy="0"/>
              </a:xfrm>
              <a:prstGeom prst="line">
                <a:avLst/>
              </a:prstGeom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2242" name="Text Box 23"/>
              <p:cNvSpPr txBox="1"/>
              <p:nvPr/>
            </p:nvSpPr>
            <p:spPr>
              <a:xfrm>
                <a:off x="1633" y="-103"/>
                <a:ext cx="3892" cy="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2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C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H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4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O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+4[H]+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能量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少量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（丙酮酸）                   </a:t>
                </a:r>
              </a:p>
            </p:txBody>
          </p:sp>
        </p:grpSp>
      </p:grpSp>
      <p:sp>
        <p:nvSpPr>
          <p:cNvPr id="12" name="Rectangle 24"/>
          <p:cNvSpPr/>
          <p:nvPr/>
        </p:nvSpPr>
        <p:spPr>
          <a:xfrm>
            <a:off x="1172210" y="2238375"/>
            <a:ext cx="2015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第一阶段：</a:t>
            </a:r>
          </a:p>
        </p:txBody>
      </p:sp>
      <p:sp>
        <p:nvSpPr>
          <p:cNvPr id="41" name="Text Box 28"/>
          <p:cNvSpPr txBox="1"/>
          <p:nvPr/>
        </p:nvSpPr>
        <p:spPr>
          <a:xfrm>
            <a:off x="2920365" y="3751580"/>
            <a:ext cx="31438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丙酮酸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彻底分解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Rectangle 29"/>
          <p:cNvSpPr/>
          <p:nvPr/>
        </p:nvSpPr>
        <p:spPr>
          <a:xfrm>
            <a:off x="1099820" y="375158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第二阶段：</a:t>
            </a:r>
          </a:p>
        </p:txBody>
      </p:sp>
      <p:sp>
        <p:nvSpPr>
          <p:cNvPr id="43" name="WordArt 49"/>
          <p:cNvSpPr>
            <a:spLocks noTextEdit="1"/>
          </p:cNvSpPr>
          <p:nvPr/>
        </p:nvSpPr>
        <p:spPr>
          <a:xfrm>
            <a:off x="1017905" y="1068705"/>
            <a:ext cx="2350770" cy="742950"/>
          </a:xfrm>
          <a:prstGeom prst="rect">
            <a:avLst/>
          </a:prstGeom>
        </p:spPr>
        <p:txBody>
          <a:bodyPr wrap="none" fromWordArt="1">
            <a:normAutofit/>
          </a:bodyPr>
          <a:lstStyle/>
          <a:p>
            <a:pPr algn="l" eaLnBrk="0" hangingPunct="0"/>
            <a:r>
              <a:rPr lang="en-US" altLang="zh-CN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反应场所：</a:t>
            </a:r>
          </a:p>
        </p:txBody>
      </p:sp>
      <p:sp>
        <p:nvSpPr>
          <p:cNvPr id="44" name="WordArt 49"/>
          <p:cNvSpPr>
            <a:spLocks noTextEdit="1"/>
          </p:cNvSpPr>
          <p:nvPr/>
        </p:nvSpPr>
        <p:spPr>
          <a:xfrm>
            <a:off x="1021080" y="1710055"/>
            <a:ext cx="3886200" cy="742950"/>
          </a:xfrm>
          <a:prstGeom prst="rect">
            <a:avLst/>
          </a:prstGeom>
        </p:spPr>
        <p:txBody>
          <a:bodyPr wrap="none" fromWordArt="1">
            <a:normAutofit/>
          </a:bodyPr>
          <a:lstStyle/>
          <a:p>
            <a:pPr algn="l" eaLnBrk="0" hangingPunct="0"/>
            <a:r>
              <a:rPr lang="en-US" altLang="zh-CN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反应过程：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086100" y="1068705"/>
            <a:ext cx="203454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细胞质基质</a:t>
            </a:r>
          </a:p>
        </p:txBody>
      </p:sp>
      <p:sp>
        <p:nvSpPr>
          <p:cNvPr id="49" name="Text Box 6"/>
          <p:cNvSpPr txBox="1"/>
          <p:nvPr/>
        </p:nvSpPr>
        <p:spPr>
          <a:xfrm>
            <a:off x="7962900" y="5280025"/>
            <a:ext cx="1711960" cy="52197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酒精发酵</a:t>
            </a:r>
          </a:p>
        </p:txBody>
      </p:sp>
      <p:sp>
        <p:nvSpPr>
          <p:cNvPr id="50" name="Text Box 14"/>
          <p:cNvSpPr txBox="1"/>
          <p:nvPr/>
        </p:nvSpPr>
        <p:spPr>
          <a:xfrm>
            <a:off x="7322820" y="4374515"/>
            <a:ext cx="1684020" cy="52197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乳酸发酵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8655" y="3751580"/>
            <a:ext cx="3042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（不释放能量！）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1" grpId="0"/>
      <p:bldP spid="42" grpId="0"/>
      <p:bldP spid="44" grpId="0"/>
      <p:bldP spid="45" grpId="0" bldLvl="0" animBg="1"/>
      <p:bldP spid="49" grpId="0" bldLvl="0" animBg="1"/>
      <p:bldP spid="50" grpId="0" bldLvl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9" name="Text Box 9"/>
          <p:cNvSpPr txBox="1"/>
          <p:nvPr/>
        </p:nvSpPr>
        <p:spPr>
          <a:xfrm>
            <a:off x="611188" y="634683"/>
            <a:ext cx="27432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Tahoma" panose="020B0604030504040204" pitchFamily="34" charset="0"/>
                <a:ea typeface="黑体" panose="02010609060101010101" pitchFamily="49" charset="-122"/>
              </a:rPr>
              <a:t>总反应式：</a:t>
            </a:r>
          </a:p>
        </p:txBody>
      </p:sp>
      <p:sp>
        <p:nvSpPr>
          <p:cNvPr id="616450" name="Text Box 2"/>
          <p:cNvSpPr txBox="1"/>
          <p:nvPr/>
        </p:nvSpPr>
        <p:spPr>
          <a:xfrm>
            <a:off x="850900" y="2265045"/>
            <a:ext cx="111588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例：高等动物、人、乳酸菌、高等植物的某些器官（玉米胚、马铃薯块茎、甜菜块根等）</a:t>
            </a:r>
          </a:p>
        </p:txBody>
      </p:sp>
      <p:sp>
        <p:nvSpPr>
          <p:cNvPr id="616451" name="Text Box 3"/>
          <p:cNvSpPr txBox="1"/>
          <p:nvPr/>
        </p:nvSpPr>
        <p:spPr>
          <a:xfrm>
            <a:off x="746125" y="4413250"/>
            <a:ext cx="106997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例：大部分植物、酵母菌等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（二）无氧呼吸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55320" y="1198245"/>
            <a:ext cx="8363585" cy="1153160"/>
            <a:chOff x="1032" y="1887"/>
            <a:chExt cx="13171" cy="1816"/>
          </a:xfrm>
        </p:grpSpPr>
        <p:grpSp>
          <p:nvGrpSpPr>
            <p:cNvPr id="15" name="组合 14"/>
            <p:cNvGrpSpPr/>
            <p:nvPr/>
          </p:nvGrpSpPr>
          <p:grpSpPr>
            <a:xfrm>
              <a:off x="1747" y="2429"/>
              <a:ext cx="12456" cy="1275"/>
              <a:chOff x="4395" y="2113"/>
              <a:chExt cx="12456" cy="1275"/>
            </a:xfrm>
          </p:grpSpPr>
          <p:sp>
            <p:nvSpPr>
              <p:cNvPr id="616459" name="Text Box 11"/>
              <p:cNvSpPr txBox="1"/>
              <p:nvPr/>
            </p:nvSpPr>
            <p:spPr>
              <a:xfrm>
                <a:off x="6735" y="2113"/>
                <a:ext cx="811" cy="7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酶</a:t>
                </a: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4395" y="2315"/>
                <a:ext cx="12456" cy="1073"/>
                <a:chOff x="623" y="1885"/>
                <a:chExt cx="12456" cy="1073"/>
              </a:xfrm>
            </p:grpSpPr>
            <p:sp>
              <p:nvSpPr>
                <p:cNvPr id="616458" name="Text Box 10"/>
                <p:cNvSpPr txBox="1"/>
                <p:nvPr/>
              </p:nvSpPr>
              <p:spPr>
                <a:xfrm>
                  <a:off x="623" y="1998"/>
                  <a:ext cx="2837" cy="9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6</a:t>
                  </a:r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H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12</a:t>
                  </a:r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O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6</a:t>
                  </a:r>
                </a:p>
              </p:txBody>
            </p:sp>
            <p:sp>
              <p:nvSpPr>
                <p:cNvPr id="616460" name="Line 12"/>
                <p:cNvSpPr/>
                <p:nvPr/>
              </p:nvSpPr>
              <p:spPr>
                <a:xfrm>
                  <a:off x="2890" y="2453"/>
                  <a:ext cx="96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16461" name="Text Box 13"/>
                <p:cNvSpPr txBox="1"/>
                <p:nvPr/>
              </p:nvSpPr>
              <p:spPr>
                <a:xfrm>
                  <a:off x="3913" y="1885"/>
                  <a:ext cx="3675" cy="10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2C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H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6</a:t>
                  </a:r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O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(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乳酸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)</a:t>
                  </a:r>
                </a:p>
              </p:txBody>
            </p:sp>
            <p:sp>
              <p:nvSpPr>
                <p:cNvPr id="616462" name="Text Box 14"/>
                <p:cNvSpPr txBox="1"/>
                <p:nvPr/>
              </p:nvSpPr>
              <p:spPr>
                <a:xfrm>
                  <a:off x="7653" y="1998"/>
                  <a:ext cx="542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+ </a:t>
                  </a:r>
                  <a:r>
                    <a:rPr lang="zh-CN" altLang="en-US" sz="32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少量能量</a:t>
                  </a: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1032" y="1887"/>
              <a:ext cx="3669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1.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乳酸发酵：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505" y="3218180"/>
            <a:ext cx="9571990" cy="1282065"/>
            <a:chOff x="963" y="5372"/>
            <a:chExt cx="15074" cy="2019"/>
          </a:xfrm>
        </p:grpSpPr>
        <p:grpSp>
          <p:nvGrpSpPr>
            <p:cNvPr id="18" name="组合 17"/>
            <p:cNvGrpSpPr/>
            <p:nvPr/>
          </p:nvGrpSpPr>
          <p:grpSpPr>
            <a:xfrm>
              <a:off x="1895" y="6035"/>
              <a:ext cx="14142" cy="1356"/>
              <a:chOff x="738" y="5173"/>
              <a:chExt cx="14142" cy="1356"/>
            </a:xfrm>
          </p:grpSpPr>
          <p:sp>
            <p:nvSpPr>
              <p:cNvPr id="616463" name="Text Box 15"/>
              <p:cNvSpPr txBox="1"/>
              <p:nvPr/>
            </p:nvSpPr>
            <p:spPr>
              <a:xfrm>
                <a:off x="738" y="5288"/>
                <a:ext cx="2837" cy="96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616464" name="Text Box 16"/>
              <p:cNvSpPr txBox="1"/>
              <p:nvPr/>
            </p:nvSpPr>
            <p:spPr>
              <a:xfrm>
                <a:off x="3118" y="5173"/>
                <a:ext cx="811" cy="7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酶</a:t>
                </a:r>
              </a:p>
            </p:txBody>
          </p:sp>
          <p:sp>
            <p:nvSpPr>
              <p:cNvPr id="616465" name="Line 17"/>
              <p:cNvSpPr/>
              <p:nvPr/>
            </p:nvSpPr>
            <p:spPr>
              <a:xfrm>
                <a:off x="3118" y="5968"/>
                <a:ext cx="96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616466" name="Text Box 18"/>
              <p:cNvSpPr txBox="1"/>
              <p:nvPr/>
            </p:nvSpPr>
            <p:spPr>
              <a:xfrm>
                <a:off x="4138" y="5513"/>
                <a:ext cx="4400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2C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5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OH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酒精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616467" name="Text Box 19"/>
              <p:cNvSpPr txBox="1"/>
              <p:nvPr/>
            </p:nvSpPr>
            <p:spPr>
              <a:xfrm>
                <a:off x="8108" y="5513"/>
                <a:ext cx="677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 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2CO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少量能量</a:t>
                </a: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963" y="5372"/>
              <a:ext cx="3669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2.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酒精发酵：</a:t>
              </a:r>
            </a:p>
          </p:txBody>
        </p:sp>
      </p:grpSp>
      <p:sp>
        <p:nvSpPr>
          <p:cNvPr id="30732" name="Text Box 12"/>
          <p:cNvSpPr txBox="1"/>
          <p:nvPr/>
        </p:nvSpPr>
        <p:spPr>
          <a:xfrm>
            <a:off x="743903" y="5012055"/>
            <a:ext cx="1970405" cy="521970"/>
          </a:xfrm>
          <a:prstGeom prst="rect">
            <a:avLst/>
          </a:prstGeom>
          <a:noFill/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能量去向：</a:t>
            </a:r>
          </a:p>
        </p:txBody>
      </p:sp>
      <p:sp>
        <p:nvSpPr>
          <p:cNvPr id="30733" name="Text Box 13" descr="羊皮纸"/>
          <p:cNvSpPr txBox="1"/>
          <p:nvPr/>
        </p:nvSpPr>
        <p:spPr>
          <a:xfrm>
            <a:off x="746125" y="5534025"/>
            <a:ext cx="11075035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1mol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葡萄糖分解成乳酸，共释放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196.65kJ/mol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69%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以热能形式散失；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31%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(61.08kJ/mol)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转移到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中储存，形成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0" grpId="0"/>
      <p:bldP spid="616451" grpId="0"/>
      <p:bldP spid="30732" grpId="0" bldLvl="0" animBg="1"/>
      <p:bldP spid="307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1066800" y="3136265"/>
            <a:ext cx="9933305" cy="17526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如：厌氧细菌等的无氧呼吸是在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细胞质基质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中进行的。</a:t>
            </a:r>
          </a:p>
        </p:txBody>
      </p:sp>
      <p:sp>
        <p:nvSpPr>
          <p:cNvPr id="3" name="AutoShape 4"/>
          <p:cNvSpPr/>
          <p:nvPr/>
        </p:nvSpPr>
        <p:spPr>
          <a:xfrm>
            <a:off x="533400" y="621665"/>
            <a:ext cx="5542280" cy="1905000"/>
          </a:xfrm>
          <a:prstGeom prst="cloudCallout">
            <a:avLst>
              <a:gd name="adj1" fmla="val 78315"/>
              <a:gd name="adj2" fmla="val 7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73" tIns="45685" rIns="91373" bIns="45685" anchor="t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原核细胞的无氧呼吸是如何进行的呢？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38" name="Group 2"/>
          <p:cNvGraphicFramePr>
            <a:graphicFrameLocks noGrp="1"/>
          </p:cNvGraphicFramePr>
          <p:nvPr/>
        </p:nvGraphicFramePr>
        <p:xfrm>
          <a:off x="1915160" y="1027113"/>
          <a:ext cx="8604250" cy="5040313"/>
        </p:xfrm>
        <a:graphic>
          <a:graphicData uri="http://schemas.openxmlformats.org/drawingml/2006/table">
            <a:tbl>
              <a:tblPr/>
              <a:tblGrid>
                <a:gridCol w="72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4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9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260" name="Text Box 37"/>
          <p:cNvSpPr txBox="1"/>
          <p:nvPr/>
        </p:nvSpPr>
        <p:spPr>
          <a:xfrm>
            <a:off x="1950085" y="307975"/>
            <a:ext cx="8291513" cy="64389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有氧呼吸与无氧呼吸的比较</a:t>
            </a:r>
          </a:p>
        </p:txBody>
      </p:sp>
      <p:sp>
        <p:nvSpPr>
          <p:cNvPr id="167974" name="Text Box 38"/>
          <p:cNvSpPr txBox="1">
            <a:spLocks noChangeArrowheads="1"/>
          </p:cNvSpPr>
          <p:nvPr/>
        </p:nvSpPr>
        <p:spPr bwMode="auto">
          <a:xfrm>
            <a:off x="4221798" y="1050925"/>
            <a:ext cx="2447925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有氧呼吸</a:t>
            </a:r>
          </a:p>
        </p:txBody>
      </p:sp>
      <p:sp>
        <p:nvSpPr>
          <p:cNvPr id="167975" name="Text Box 39"/>
          <p:cNvSpPr txBox="1">
            <a:spLocks noChangeArrowheads="1"/>
          </p:cNvSpPr>
          <p:nvPr/>
        </p:nvSpPr>
        <p:spPr bwMode="auto">
          <a:xfrm>
            <a:off x="7390448" y="1050925"/>
            <a:ext cx="2160588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无氧呼吸</a:t>
            </a:r>
          </a:p>
        </p:txBody>
      </p:sp>
      <p:sp>
        <p:nvSpPr>
          <p:cNvPr id="167976" name="Text Box 40"/>
          <p:cNvSpPr txBox="1">
            <a:spLocks noChangeArrowheads="1"/>
          </p:cNvSpPr>
          <p:nvPr/>
        </p:nvSpPr>
        <p:spPr bwMode="auto">
          <a:xfrm>
            <a:off x="1911985" y="2347913"/>
            <a:ext cx="615950" cy="1617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不同点</a:t>
            </a:r>
          </a:p>
        </p:txBody>
      </p:sp>
      <p:sp>
        <p:nvSpPr>
          <p:cNvPr id="167977" name="Text Box 41"/>
          <p:cNvSpPr txBox="1">
            <a:spLocks noChangeArrowheads="1"/>
          </p:cNvSpPr>
          <p:nvPr/>
        </p:nvSpPr>
        <p:spPr bwMode="auto">
          <a:xfrm>
            <a:off x="2008823" y="4779963"/>
            <a:ext cx="615950" cy="1155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相同点</a:t>
            </a:r>
          </a:p>
        </p:txBody>
      </p:sp>
      <p:sp>
        <p:nvSpPr>
          <p:cNvPr id="167978" name="Text Box 42"/>
          <p:cNvSpPr txBox="1">
            <a:spLocks noChangeArrowheads="1"/>
          </p:cNvSpPr>
          <p:nvPr/>
        </p:nvSpPr>
        <p:spPr bwMode="auto">
          <a:xfrm>
            <a:off x="2600960" y="19208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场所</a:t>
            </a:r>
          </a:p>
        </p:txBody>
      </p:sp>
      <p:sp>
        <p:nvSpPr>
          <p:cNvPr id="167979" name="Text Box 43"/>
          <p:cNvSpPr txBox="1">
            <a:spLocks noChangeArrowheads="1"/>
          </p:cNvSpPr>
          <p:nvPr/>
        </p:nvSpPr>
        <p:spPr bwMode="auto">
          <a:xfrm>
            <a:off x="2600960" y="25304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条件</a:t>
            </a:r>
          </a:p>
        </p:txBody>
      </p:sp>
      <p:sp>
        <p:nvSpPr>
          <p:cNvPr id="167980" name="Text Box 44"/>
          <p:cNvSpPr txBox="1">
            <a:spLocks noChangeArrowheads="1"/>
          </p:cNvSpPr>
          <p:nvPr/>
        </p:nvSpPr>
        <p:spPr bwMode="auto">
          <a:xfrm>
            <a:off x="2637473" y="31908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产物</a:t>
            </a:r>
          </a:p>
        </p:txBody>
      </p:sp>
      <p:sp>
        <p:nvSpPr>
          <p:cNvPr id="167981" name="Text Box 45"/>
          <p:cNvSpPr txBox="1">
            <a:spLocks noChangeArrowheads="1"/>
          </p:cNvSpPr>
          <p:nvPr/>
        </p:nvSpPr>
        <p:spPr bwMode="auto">
          <a:xfrm>
            <a:off x="2637473" y="3695700"/>
            <a:ext cx="814388" cy="8318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变化</a:t>
            </a:r>
          </a:p>
        </p:txBody>
      </p:sp>
      <p:sp>
        <p:nvSpPr>
          <p:cNvPr id="167982" name="Text Box 46"/>
          <p:cNvSpPr txBox="1">
            <a:spLocks noChangeArrowheads="1"/>
          </p:cNvSpPr>
          <p:nvPr/>
        </p:nvSpPr>
        <p:spPr bwMode="auto">
          <a:xfrm>
            <a:off x="2600960" y="4684713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联系</a:t>
            </a:r>
          </a:p>
        </p:txBody>
      </p:sp>
      <p:sp>
        <p:nvSpPr>
          <p:cNvPr id="167983" name="Text Box 47"/>
          <p:cNvSpPr txBox="1">
            <a:spLocks noChangeArrowheads="1"/>
          </p:cNvSpPr>
          <p:nvPr/>
        </p:nvSpPr>
        <p:spPr bwMode="auto">
          <a:xfrm>
            <a:off x="2600960" y="5294313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实质</a:t>
            </a:r>
          </a:p>
        </p:txBody>
      </p:sp>
      <p:sp>
        <p:nvSpPr>
          <p:cNvPr id="52271" name="Text Box 48"/>
          <p:cNvSpPr txBox="1"/>
          <p:nvPr/>
        </p:nvSpPr>
        <p:spPr>
          <a:xfrm>
            <a:off x="5252085" y="287338"/>
            <a:ext cx="185738" cy="461962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endParaRPr lang="zh-CN" altLang="zh-CN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7985" name="Text Box 49"/>
          <p:cNvSpPr txBox="1"/>
          <p:nvPr/>
        </p:nvSpPr>
        <p:spPr>
          <a:xfrm>
            <a:off x="3497898" y="1757363"/>
            <a:ext cx="3249612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细胞质基质、线粒体</a:t>
            </a:r>
          </a:p>
        </p:txBody>
      </p:sp>
      <p:sp>
        <p:nvSpPr>
          <p:cNvPr id="52273" name="Text Box 50"/>
          <p:cNvSpPr txBox="1"/>
          <p:nvPr/>
        </p:nvSpPr>
        <p:spPr>
          <a:xfrm>
            <a:off x="7080885" y="1858963"/>
            <a:ext cx="184150" cy="48895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endParaRPr lang="zh-CN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7987" name="Text Box 51"/>
          <p:cNvSpPr txBox="1"/>
          <p:nvPr/>
        </p:nvSpPr>
        <p:spPr>
          <a:xfrm>
            <a:off x="7414260" y="1727200"/>
            <a:ext cx="1887538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</a:t>
            </a:r>
          </a:p>
        </p:txBody>
      </p:sp>
      <p:sp>
        <p:nvSpPr>
          <p:cNvPr id="167988" name="Text Box 52"/>
          <p:cNvSpPr txBox="1"/>
          <p:nvPr/>
        </p:nvSpPr>
        <p:spPr>
          <a:xfrm>
            <a:off x="3501073" y="2444750"/>
            <a:ext cx="3227387" cy="49022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需氧、水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、酶</a:t>
            </a:r>
            <a:endParaRPr lang="zh-CN" altLang="en-US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989" name="Text Box 53"/>
          <p:cNvSpPr txBox="1"/>
          <p:nvPr/>
        </p:nvSpPr>
        <p:spPr>
          <a:xfrm>
            <a:off x="6996748" y="2468563"/>
            <a:ext cx="217424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不需氧、需酶</a:t>
            </a:r>
          </a:p>
        </p:txBody>
      </p:sp>
      <p:sp>
        <p:nvSpPr>
          <p:cNvPr id="167990" name="Text Box 54"/>
          <p:cNvSpPr txBox="1"/>
          <p:nvPr/>
        </p:nvSpPr>
        <p:spPr>
          <a:xfrm>
            <a:off x="3574098" y="3187700"/>
            <a:ext cx="1438275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</a:p>
        </p:txBody>
      </p:sp>
      <p:sp>
        <p:nvSpPr>
          <p:cNvPr id="167991" name="Text Box 55"/>
          <p:cNvSpPr txBox="1"/>
          <p:nvPr/>
        </p:nvSpPr>
        <p:spPr>
          <a:xfrm>
            <a:off x="7001510" y="3163888"/>
            <a:ext cx="2684463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酒精和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或乳酸</a:t>
            </a:r>
          </a:p>
        </p:txBody>
      </p:sp>
      <p:sp>
        <p:nvSpPr>
          <p:cNvPr id="167992" name="Text Box 56"/>
          <p:cNvSpPr txBox="1"/>
          <p:nvPr/>
        </p:nvSpPr>
        <p:spPr>
          <a:xfrm>
            <a:off x="3499485" y="3813175"/>
            <a:ext cx="2879725" cy="8858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释放大量能量，合成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38ATP</a:t>
            </a:r>
          </a:p>
        </p:txBody>
      </p:sp>
      <p:sp>
        <p:nvSpPr>
          <p:cNvPr id="167993" name="Text Box 57"/>
          <p:cNvSpPr txBox="1"/>
          <p:nvPr/>
        </p:nvSpPr>
        <p:spPr>
          <a:xfrm>
            <a:off x="6814185" y="3740150"/>
            <a:ext cx="3249613" cy="893763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释放少量能量，合成</a:t>
            </a:r>
          </a:p>
          <a:p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2ATP</a:t>
            </a:r>
          </a:p>
        </p:txBody>
      </p:sp>
      <p:sp>
        <p:nvSpPr>
          <p:cNvPr id="167994" name="Text Box 58"/>
          <p:cNvSpPr txBox="1"/>
          <p:nvPr/>
        </p:nvSpPr>
        <p:spPr>
          <a:xfrm>
            <a:off x="3391535" y="4786313"/>
            <a:ext cx="733425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从葡萄糖分解为丙酮酸阶段相同，以后阶段不同</a:t>
            </a:r>
          </a:p>
        </p:txBody>
      </p:sp>
      <p:sp>
        <p:nvSpPr>
          <p:cNvPr id="167995" name="Text Box 59"/>
          <p:cNvSpPr txBox="1"/>
          <p:nvPr/>
        </p:nvSpPr>
        <p:spPr>
          <a:xfrm>
            <a:off x="3462973" y="5507038"/>
            <a:ext cx="512445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分解有机物，释放能量，合成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ATP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85" grpId="0"/>
      <p:bldP spid="167987" grpId="0"/>
      <p:bldP spid="167988" grpId="0"/>
      <p:bldP spid="167989" grpId="0"/>
      <p:bldP spid="167990" grpId="0"/>
      <p:bldP spid="167991" grpId="0"/>
      <p:bldP spid="167992" grpId="0"/>
      <p:bldP spid="167993" grpId="0"/>
      <p:bldP spid="167994" grpId="0"/>
      <p:bldP spid="1679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865" y="661035"/>
            <a:ext cx="5031740" cy="0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-13335" y="89535"/>
            <a:ext cx="46742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二、细胞呼吸方式的判断</a:t>
            </a:r>
          </a:p>
        </p:txBody>
      </p:sp>
      <p:sp>
        <p:nvSpPr>
          <p:cNvPr id="6" name="椭圆 5"/>
          <p:cNvSpPr/>
          <p:nvPr/>
        </p:nvSpPr>
        <p:spPr>
          <a:xfrm>
            <a:off x="328930" y="2871470"/>
            <a:ext cx="1795780" cy="6985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依据二</a:t>
            </a:r>
          </a:p>
        </p:txBody>
      </p:sp>
      <p:sp>
        <p:nvSpPr>
          <p:cNvPr id="7" name="椭圆 6"/>
          <p:cNvSpPr/>
          <p:nvPr/>
        </p:nvSpPr>
        <p:spPr>
          <a:xfrm>
            <a:off x="405130" y="5219700"/>
            <a:ext cx="1795780" cy="6985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依据三</a:t>
            </a:r>
          </a:p>
        </p:txBody>
      </p:sp>
      <p:cxnSp>
        <p:nvCxnSpPr>
          <p:cNvPr id="9" name="直接箭头连接符 8"/>
          <p:cNvCxnSpPr>
            <a:stCxn id="6" idx="6"/>
          </p:cNvCxnSpPr>
          <p:nvPr/>
        </p:nvCxnSpPr>
        <p:spPr>
          <a:xfrm flipV="1">
            <a:off x="2124710" y="3211195"/>
            <a:ext cx="122174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277110" y="5559425"/>
            <a:ext cx="122174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09950" y="2511425"/>
            <a:ext cx="0" cy="1592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409950" y="2511425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498850" y="5161280"/>
            <a:ext cx="3810" cy="1053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486150" y="5174615"/>
            <a:ext cx="1901190" cy="17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498850" y="6186170"/>
            <a:ext cx="1863090" cy="19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7985" name="Text Box 49"/>
          <p:cNvSpPr txBox="1"/>
          <p:nvPr/>
        </p:nvSpPr>
        <p:spPr>
          <a:xfrm>
            <a:off x="2032635" y="2816225"/>
            <a:ext cx="15589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据反应物和产物</a:t>
            </a:r>
          </a:p>
        </p:txBody>
      </p:sp>
      <p:sp>
        <p:nvSpPr>
          <p:cNvPr id="28" name="Text Box 49"/>
          <p:cNvSpPr txBox="1"/>
          <p:nvPr/>
        </p:nvSpPr>
        <p:spPr>
          <a:xfrm>
            <a:off x="3422650" y="205232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消耗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9" name="Text Box 49"/>
          <p:cNvSpPr txBox="1"/>
          <p:nvPr/>
        </p:nvSpPr>
        <p:spPr>
          <a:xfrm>
            <a:off x="3462020" y="261874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30" name="Text Box 49"/>
          <p:cNvSpPr txBox="1"/>
          <p:nvPr/>
        </p:nvSpPr>
        <p:spPr>
          <a:xfrm>
            <a:off x="3422650" y="364490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释放</a:t>
            </a:r>
          </a:p>
        </p:txBody>
      </p:sp>
      <p:sp>
        <p:nvSpPr>
          <p:cNvPr id="32" name="Text Box 49"/>
          <p:cNvSpPr txBox="1"/>
          <p:nvPr/>
        </p:nvSpPr>
        <p:spPr>
          <a:xfrm>
            <a:off x="2032635" y="5154295"/>
            <a:ext cx="15589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据物质量的关系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819775" y="2052320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一定存在有氧呼吸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819775" y="2698115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一定存在有氧呼吸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819775" y="3313430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一定存在无氧呼吸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819775" y="3924935"/>
            <a:ext cx="4788535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一定为产乳酸的无氧呼吸</a:t>
            </a:r>
          </a:p>
        </p:txBody>
      </p:sp>
      <p:sp>
        <p:nvSpPr>
          <p:cNvPr id="38" name="Text Box 49"/>
          <p:cNvSpPr txBox="1"/>
          <p:nvPr/>
        </p:nvSpPr>
        <p:spPr>
          <a:xfrm>
            <a:off x="3591560" y="4760595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2400" b="1" baseline="-25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Text Box 49"/>
          <p:cNvSpPr txBox="1"/>
          <p:nvPr/>
        </p:nvSpPr>
        <p:spPr>
          <a:xfrm>
            <a:off x="3535680" y="566928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2400" b="1" baseline="-25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819775" y="4921885"/>
            <a:ext cx="3973830" cy="5226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只进行有氧呼吸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5819775" y="5918200"/>
            <a:ext cx="5260975" cy="5226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同时进行有氧呼吸和无氧呼吸</a:t>
            </a:r>
          </a:p>
        </p:txBody>
      </p:sp>
      <p:sp>
        <p:nvSpPr>
          <p:cNvPr id="44" name="Text Box 49"/>
          <p:cNvSpPr txBox="1"/>
          <p:nvPr/>
        </p:nvSpPr>
        <p:spPr>
          <a:xfrm>
            <a:off x="3409950" y="3077845"/>
            <a:ext cx="213169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有酒精或乳酸</a:t>
            </a: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3422650" y="306832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3436620" y="409448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3422650" y="356997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405130" y="1038225"/>
            <a:ext cx="1795780" cy="698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依据一</a:t>
            </a: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2279015" y="1381760"/>
            <a:ext cx="122174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500755" y="1134110"/>
            <a:ext cx="187388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3488055" y="1664335"/>
            <a:ext cx="1886585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486150" y="1120140"/>
            <a:ext cx="1905" cy="5346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9"/>
          <p:cNvSpPr txBox="1"/>
          <p:nvPr/>
        </p:nvSpPr>
        <p:spPr>
          <a:xfrm>
            <a:off x="2200910" y="94107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据场所</a:t>
            </a:r>
          </a:p>
        </p:txBody>
      </p:sp>
      <p:sp>
        <p:nvSpPr>
          <p:cNvPr id="59" name="Text Box 49"/>
          <p:cNvSpPr txBox="1"/>
          <p:nvPr/>
        </p:nvSpPr>
        <p:spPr>
          <a:xfrm>
            <a:off x="3254375" y="661035"/>
            <a:ext cx="26670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只在细胞质基质中</a:t>
            </a:r>
          </a:p>
        </p:txBody>
      </p:sp>
      <p:sp>
        <p:nvSpPr>
          <p:cNvPr id="60" name="Text Box 49"/>
          <p:cNvSpPr txBox="1"/>
          <p:nvPr/>
        </p:nvSpPr>
        <p:spPr>
          <a:xfrm>
            <a:off x="3422650" y="1280795"/>
            <a:ext cx="26670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有线粒体参与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5819775" y="673100"/>
            <a:ext cx="3973830" cy="522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819775" y="1381760"/>
            <a:ext cx="5807710" cy="522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有氧呼吸（或有氧、无氧呼吸并存）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85" grpId="0"/>
      <p:bldP spid="28" grpId="0"/>
      <p:bldP spid="29" grpId="0"/>
      <p:bldP spid="30" grpId="0"/>
      <p:bldP spid="32" grpId="0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1" grpId="0" bldLvl="0" animBg="1"/>
      <p:bldP spid="42" grpId="0" bldLvl="0" animBg="1"/>
      <p:bldP spid="44" grpId="0"/>
      <p:bldP spid="58" grpId="0"/>
      <p:bldP spid="59" grpId="0"/>
      <p:bldP spid="60" grpId="0"/>
      <p:bldP spid="61" grpId="0" animBg="1"/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8"/>
          <p:cNvSpPr txBox="1">
            <a:spLocks noChangeArrowheads="1"/>
          </p:cNvSpPr>
          <p:nvPr/>
        </p:nvSpPr>
        <p:spPr bwMode="auto">
          <a:xfrm>
            <a:off x="1722439" y="122239"/>
            <a:ext cx="4738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Arial Black" panose="020B0A04020102020204" pitchFamily="34" charset="0"/>
              </a:rPr>
              <a:t>细胞呼吸类型的判断（以酵母为例）</a:t>
            </a:r>
          </a:p>
        </p:txBody>
      </p:sp>
      <p:sp>
        <p:nvSpPr>
          <p:cNvPr id="321565" name="Text Box 29"/>
          <p:cNvSpPr txBox="1">
            <a:spLocks noChangeArrowheads="1"/>
          </p:cNvSpPr>
          <p:nvPr/>
        </p:nvSpPr>
        <p:spPr bwMode="auto">
          <a:xfrm>
            <a:off x="6797676" y="352426"/>
            <a:ext cx="38703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Arial Black" panose="020B0A04020102020204" pitchFamily="34" charset="0"/>
              </a:rPr>
              <a:t>1</a:t>
            </a:r>
            <a:r>
              <a:rPr lang="zh-CN" altLang="en-US" sz="2400" b="1">
                <a:latin typeface="Arial Black" panose="020B0A04020102020204" pitchFamily="34" charset="0"/>
              </a:rPr>
              <a:t>、若只产生</a:t>
            </a:r>
            <a:r>
              <a:rPr lang="en-US" altLang="zh-CN" sz="2400">
                <a:latin typeface="Arial Black" panose="020B0A04020102020204" pitchFamily="34" charset="0"/>
              </a:rPr>
              <a:t>CO2</a:t>
            </a:r>
            <a:r>
              <a:rPr lang="zh-CN" altLang="en-US" sz="2400" b="1">
                <a:latin typeface="Arial Black" panose="020B0A04020102020204" pitchFamily="34" charset="0"/>
              </a:rPr>
              <a:t>，不消耗</a:t>
            </a:r>
            <a:r>
              <a:rPr lang="en-US" altLang="zh-CN" sz="2400">
                <a:latin typeface="Arial Black" panose="020B0A04020102020204" pitchFamily="34" charset="0"/>
              </a:rPr>
              <a:t>O2</a:t>
            </a:r>
            <a:r>
              <a:rPr lang="zh-CN" altLang="en-US" sz="2400" b="1">
                <a:latin typeface="Arial Black" panose="020B0A04020102020204" pitchFamily="34" charset="0"/>
              </a:rPr>
              <a:t>，则只进行无氧呼吸（如</a:t>
            </a:r>
            <a:r>
              <a:rPr lang="en-US" altLang="zh-CN" sz="2400">
                <a:latin typeface="Arial Black" panose="020B0A04020102020204" pitchFamily="34" charset="0"/>
              </a:rPr>
              <a:t>A</a:t>
            </a:r>
            <a:r>
              <a:rPr lang="zh-CN" altLang="en-US" sz="2400" b="1">
                <a:latin typeface="Arial Black" panose="020B0A04020102020204" pitchFamily="34" charset="0"/>
              </a:rPr>
              <a:t>点）。</a:t>
            </a:r>
          </a:p>
        </p:txBody>
      </p:sp>
      <p:sp>
        <p:nvSpPr>
          <p:cNvPr id="321566" name="Text Box 30"/>
          <p:cNvSpPr txBox="1">
            <a:spLocks noChangeArrowheads="1"/>
          </p:cNvSpPr>
          <p:nvPr/>
        </p:nvSpPr>
        <p:spPr bwMode="auto">
          <a:xfrm>
            <a:off x="6797676" y="1676400"/>
            <a:ext cx="38703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Arial Black" panose="020B0A04020102020204" pitchFamily="34" charset="0"/>
              </a:rPr>
              <a:t>2</a:t>
            </a:r>
            <a:r>
              <a:rPr lang="zh-CN" altLang="en-US" sz="2400" b="1">
                <a:latin typeface="Arial Black" panose="020B0A04020102020204" pitchFamily="34" charset="0"/>
              </a:rPr>
              <a:t>、若产生的</a:t>
            </a:r>
            <a:r>
              <a:rPr lang="en-US" altLang="zh-CN" sz="2400">
                <a:latin typeface="Arial Black" panose="020B0A04020102020204" pitchFamily="34" charset="0"/>
              </a:rPr>
              <a:t>CO2</a:t>
            </a:r>
            <a:r>
              <a:rPr lang="zh-CN" altLang="en-US" sz="2400" b="1">
                <a:latin typeface="Arial Black" panose="020B0A04020102020204" pitchFamily="34" charset="0"/>
              </a:rPr>
              <a:t>的摩尔数比吸收</a:t>
            </a:r>
            <a:r>
              <a:rPr lang="en-US" altLang="zh-CN" sz="2400">
                <a:latin typeface="Arial Black" panose="020B0A04020102020204" pitchFamily="34" charset="0"/>
              </a:rPr>
              <a:t>O2</a:t>
            </a:r>
            <a:r>
              <a:rPr lang="zh-CN" altLang="en-US" sz="2400" b="1">
                <a:latin typeface="Arial Black" panose="020B0A04020102020204" pitchFamily="34" charset="0"/>
              </a:rPr>
              <a:t>的摩尔数多，则两种呼吸同时并存（图中</a:t>
            </a:r>
            <a:r>
              <a:rPr lang="en-US" altLang="zh-CN" sz="2400">
                <a:latin typeface="Arial Black" panose="020B0A04020102020204" pitchFamily="34" charset="0"/>
              </a:rPr>
              <a:t>AC</a:t>
            </a:r>
            <a:r>
              <a:rPr lang="zh-CN" altLang="en-US" sz="2400" b="1">
                <a:latin typeface="Arial Black" panose="020B0A04020102020204" pitchFamily="34" charset="0"/>
              </a:rPr>
              <a:t>段）。</a:t>
            </a:r>
          </a:p>
        </p:txBody>
      </p:sp>
      <p:sp>
        <p:nvSpPr>
          <p:cNvPr id="321567" name="Text Box 31"/>
          <p:cNvSpPr txBox="1">
            <a:spLocks noChangeArrowheads="1"/>
          </p:cNvSpPr>
          <p:nvPr/>
        </p:nvSpPr>
        <p:spPr bwMode="auto">
          <a:xfrm>
            <a:off x="6797675" y="3444875"/>
            <a:ext cx="3733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Arial Black" panose="020B0A04020102020204" pitchFamily="34" charset="0"/>
              </a:rPr>
              <a:t>3</a:t>
            </a:r>
            <a:r>
              <a:rPr lang="zh-CN" altLang="en-US" sz="2400" b="1">
                <a:latin typeface="Arial Black" panose="020B0A04020102020204" pitchFamily="34" charset="0"/>
              </a:rPr>
              <a:t>、若产生</a:t>
            </a:r>
            <a:r>
              <a:rPr lang="en-US" altLang="zh-CN" sz="2400" b="1">
                <a:latin typeface="Arial Black" panose="020B0A04020102020204" pitchFamily="34" charset="0"/>
              </a:rPr>
              <a:t>CO2</a:t>
            </a:r>
            <a:r>
              <a:rPr lang="zh-CN" altLang="en-US" sz="2400" b="1">
                <a:latin typeface="Arial Black" panose="020B0A04020102020204" pitchFamily="34" charset="0"/>
              </a:rPr>
              <a:t>的摩尔数与吸收</a:t>
            </a:r>
            <a:r>
              <a:rPr lang="en-US" altLang="zh-CN" sz="2400" b="1">
                <a:latin typeface="Arial Black" panose="020B0A04020102020204" pitchFamily="34" charset="0"/>
              </a:rPr>
              <a:t>O2</a:t>
            </a:r>
            <a:r>
              <a:rPr lang="zh-CN" altLang="en-US" sz="2400" b="1">
                <a:latin typeface="Arial Black" panose="020B0A04020102020204" pitchFamily="34" charset="0"/>
              </a:rPr>
              <a:t>的摩尔数相等，则只进行有氧呼吸（图中</a:t>
            </a:r>
            <a:r>
              <a:rPr lang="en-US" altLang="zh-CN" sz="2400" b="1">
                <a:latin typeface="Arial Black" panose="020B0A04020102020204" pitchFamily="34" charset="0"/>
              </a:rPr>
              <a:t>C</a:t>
            </a:r>
            <a:r>
              <a:rPr lang="zh-CN" altLang="en-US" sz="2400" b="1">
                <a:latin typeface="Arial Black" panose="020B0A04020102020204" pitchFamily="34" charset="0"/>
              </a:rPr>
              <a:t>点以后）。</a:t>
            </a:r>
          </a:p>
        </p:txBody>
      </p:sp>
      <p:sp>
        <p:nvSpPr>
          <p:cNvPr id="321568" name="Text Box 32"/>
          <p:cNvSpPr txBox="1">
            <a:spLocks noChangeArrowheads="1"/>
          </p:cNvSpPr>
          <p:nvPr/>
        </p:nvSpPr>
        <p:spPr bwMode="auto">
          <a:xfrm>
            <a:off x="2103439" y="5133975"/>
            <a:ext cx="82311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Arial Black" panose="020B0A04020102020204" pitchFamily="34" charset="0"/>
              </a:rPr>
              <a:t>4</a:t>
            </a:r>
            <a:r>
              <a:rPr lang="zh-CN" altLang="en-US" sz="2400" b="1">
                <a:latin typeface="Arial Black" panose="020B0A04020102020204" pitchFamily="34" charset="0"/>
              </a:rPr>
              <a:t>、</a:t>
            </a:r>
            <a:r>
              <a:rPr lang="en-US" altLang="zh-CN" sz="2400" b="1">
                <a:latin typeface="Arial Black" panose="020B0A04020102020204" pitchFamily="34" charset="0"/>
              </a:rPr>
              <a:t>B</a:t>
            </a:r>
            <a:r>
              <a:rPr lang="zh-CN" altLang="en-US" sz="2400" b="1">
                <a:latin typeface="Arial Black" panose="020B0A04020102020204" pitchFamily="34" charset="0"/>
              </a:rPr>
              <a:t>点表示无氧呼吸与有氧呼吸速率相等（</a:t>
            </a:r>
            <a:r>
              <a:rPr lang="en-US" altLang="zh-CN" sz="2400" b="1">
                <a:latin typeface="Arial Black" panose="020B0A04020102020204" pitchFamily="34" charset="0"/>
              </a:rPr>
              <a:t>CO2</a:t>
            </a:r>
            <a:r>
              <a:rPr lang="zh-CN" altLang="en-US" sz="2400" b="1">
                <a:latin typeface="Arial Black" panose="020B0A04020102020204" pitchFamily="34" charset="0"/>
              </a:rPr>
              <a:t>释放量表示），此时</a:t>
            </a:r>
            <a:r>
              <a:rPr lang="en-US" altLang="zh-CN" sz="2400" b="1">
                <a:latin typeface="Arial Black" panose="020B0A04020102020204" pitchFamily="34" charset="0"/>
              </a:rPr>
              <a:t>CO2</a:t>
            </a:r>
            <a:r>
              <a:rPr lang="zh-CN" altLang="en-US" sz="2400" b="1">
                <a:latin typeface="Arial Black" panose="020B0A04020102020204" pitchFamily="34" charset="0"/>
              </a:rPr>
              <a:t>的总释放量最低。</a:t>
            </a:r>
            <a:r>
              <a:rPr lang="en-US" altLang="zh-CN" sz="2400" b="1">
                <a:latin typeface="Arial Black" panose="020B0A04020102020204" pitchFamily="34" charset="0"/>
              </a:rPr>
              <a:t>D</a:t>
            </a:r>
            <a:r>
              <a:rPr lang="zh-CN" altLang="en-US" sz="2400" b="1">
                <a:latin typeface="Arial Black" panose="020B0A04020102020204" pitchFamily="34" charset="0"/>
              </a:rPr>
              <a:t>点表示</a:t>
            </a:r>
            <a:r>
              <a:rPr lang="en-US" altLang="zh-CN" sz="2400" b="1">
                <a:latin typeface="Arial Black" panose="020B0A04020102020204" pitchFamily="34" charset="0"/>
              </a:rPr>
              <a:t>O2</a:t>
            </a:r>
            <a:r>
              <a:rPr lang="zh-CN" altLang="en-US" sz="2400" b="1">
                <a:latin typeface="Arial Black" panose="020B0A04020102020204" pitchFamily="34" charset="0"/>
              </a:rPr>
              <a:t>浓度超过一定值（</a:t>
            </a:r>
            <a:r>
              <a:rPr lang="en-US" altLang="zh-CN" sz="2400" b="1">
                <a:latin typeface="Arial Black" panose="020B0A04020102020204" pitchFamily="34" charset="0"/>
              </a:rPr>
              <a:t>10%</a:t>
            </a:r>
            <a:r>
              <a:rPr lang="zh-CN" altLang="en-US" sz="2400" b="1">
                <a:latin typeface="Arial Black" panose="020B0A04020102020204" pitchFamily="34" charset="0"/>
              </a:rPr>
              <a:t>）以上时。无氧呼吸消失，说明有</a:t>
            </a:r>
            <a:r>
              <a:rPr lang="en-US" altLang="zh-CN" sz="2400" b="1">
                <a:latin typeface="Arial Black" panose="020B0A04020102020204" pitchFamily="34" charset="0"/>
              </a:rPr>
              <a:t>O2</a:t>
            </a:r>
            <a:r>
              <a:rPr lang="zh-CN" altLang="en-US" sz="2400" b="1">
                <a:latin typeface="Arial Black" panose="020B0A04020102020204" pitchFamily="34" charset="0"/>
              </a:rPr>
              <a:t>存在时，无氧呼吸受到抑制。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5942013" y="4394201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Arial Black" panose="020B0A04020102020204" pitchFamily="34" charset="0"/>
              </a:rPr>
              <a:t>O</a:t>
            </a:r>
            <a:r>
              <a:rPr lang="en-US" altLang="zh-CN" sz="1400" b="1">
                <a:latin typeface="Arial Black" panose="020B0A04020102020204" pitchFamily="34" charset="0"/>
              </a:rPr>
              <a:t>2</a:t>
            </a:r>
            <a:r>
              <a:rPr lang="en-US" altLang="zh-CN" sz="2000" b="1">
                <a:latin typeface="Arial Black" panose="020B0A04020102020204" pitchFamily="34" charset="0"/>
              </a:rPr>
              <a:t>%</a:t>
            </a:r>
          </a:p>
        </p:txBody>
      </p:sp>
      <p:sp>
        <p:nvSpPr>
          <p:cNvPr id="26632" name="Line 5"/>
          <p:cNvSpPr>
            <a:spLocks noChangeShapeType="1"/>
          </p:cNvSpPr>
          <p:nvPr/>
        </p:nvSpPr>
        <p:spPr bwMode="auto">
          <a:xfrm flipV="1">
            <a:off x="2038351" y="566738"/>
            <a:ext cx="22225" cy="3835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33" name="Line 6"/>
          <p:cNvSpPr>
            <a:spLocks noChangeShapeType="1"/>
          </p:cNvSpPr>
          <p:nvPr/>
        </p:nvSpPr>
        <p:spPr bwMode="auto">
          <a:xfrm flipV="1">
            <a:off x="2038351" y="4373564"/>
            <a:ext cx="4467225" cy="285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34" name="Text Box 7"/>
          <p:cNvSpPr txBox="1">
            <a:spLocks noChangeArrowheads="1"/>
          </p:cNvSpPr>
          <p:nvPr/>
        </p:nvSpPr>
        <p:spPr bwMode="auto">
          <a:xfrm>
            <a:off x="1436372" y="914400"/>
            <a:ext cx="49244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hlink"/>
                </a:solidFill>
                <a:latin typeface="Arial Black" panose="020B0A04020102020204" pitchFamily="34" charset="0"/>
              </a:rPr>
              <a:t>CO</a:t>
            </a:r>
            <a:r>
              <a:rPr lang="en-US" altLang="zh-CN" sz="1600" b="1">
                <a:solidFill>
                  <a:schemeClr val="hlink"/>
                </a:solidFill>
                <a:latin typeface="Arial Black" panose="020B0A04020102020204" pitchFamily="34" charset="0"/>
              </a:rPr>
              <a:t>2</a:t>
            </a:r>
            <a:r>
              <a:rPr lang="zh-CN" altLang="en-US" sz="2000" b="1">
                <a:solidFill>
                  <a:schemeClr val="hlink"/>
                </a:solidFill>
                <a:latin typeface="Arial Black" panose="020B0A04020102020204" pitchFamily="34" charset="0"/>
              </a:rPr>
              <a:t>释放量</a:t>
            </a:r>
          </a:p>
        </p:txBody>
      </p:sp>
      <p:sp>
        <p:nvSpPr>
          <p:cNvPr id="26637" name="Text Box 15"/>
          <p:cNvSpPr txBox="1">
            <a:spLocks noChangeArrowheads="1"/>
          </p:cNvSpPr>
          <p:nvPr/>
        </p:nvSpPr>
        <p:spPr bwMode="auto">
          <a:xfrm>
            <a:off x="1949451" y="876301"/>
            <a:ext cx="563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6638" name="Text Box 16"/>
          <p:cNvSpPr txBox="1">
            <a:spLocks noChangeArrowheads="1"/>
          </p:cNvSpPr>
          <p:nvPr/>
        </p:nvSpPr>
        <p:spPr bwMode="auto">
          <a:xfrm>
            <a:off x="2052638" y="3254375"/>
            <a:ext cx="4619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6639" name="Text Box 17"/>
          <p:cNvSpPr txBox="1">
            <a:spLocks noChangeArrowheads="1"/>
          </p:cNvSpPr>
          <p:nvPr/>
        </p:nvSpPr>
        <p:spPr bwMode="auto">
          <a:xfrm>
            <a:off x="2768601" y="2200276"/>
            <a:ext cx="511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6640" name="Text Box 18"/>
          <p:cNvSpPr txBox="1">
            <a:spLocks noChangeArrowheads="1"/>
          </p:cNvSpPr>
          <p:nvPr/>
        </p:nvSpPr>
        <p:spPr bwMode="auto">
          <a:xfrm>
            <a:off x="3330575" y="3889375"/>
            <a:ext cx="4778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6641" name="Line 22"/>
          <p:cNvSpPr>
            <a:spLocks noChangeShapeType="1"/>
          </p:cNvSpPr>
          <p:nvPr/>
        </p:nvSpPr>
        <p:spPr bwMode="auto">
          <a:xfrm>
            <a:off x="2562225" y="4235450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42" name="Line 23"/>
          <p:cNvSpPr>
            <a:spLocks noChangeShapeType="1"/>
          </p:cNvSpPr>
          <p:nvPr/>
        </p:nvSpPr>
        <p:spPr bwMode="auto">
          <a:xfrm>
            <a:off x="3282950" y="4229100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43" name="Line 24"/>
          <p:cNvSpPr>
            <a:spLocks noChangeShapeType="1"/>
          </p:cNvSpPr>
          <p:nvPr/>
        </p:nvSpPr>
        <p:spPr bwMode="auto">
          <a:xfrm>
            <a:off x="4003675" y="424497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44" name="Line 25"/>
          <p:cNvSpPr>
            <a:spLocks noChangeShapeType="1"/>
          </p:cNvSpPr>
          <p:nvPr/>
        </p:nvSpPr>
        <p:spPr bwMode="auto">
          <a:xfrm>
            <a:off x="4735513" y="4262438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45" name="Line 26"/>
          <p:cNvSpPr>
            <a:spLocks noChangeShapeType="1"/>
          </p:cNvSpPr>
          <p:nvPr/>
        </p:nvSpPr>
        <p:spPr bwMode="auto">
          <a:xfrm>
            <a:off x="5456238" y="4262438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47" name="Text Box 41"/>
          <p:cNvSpPr txBox="1">
            <a:spLocks noChangeArrowheads="1"/>
          </p:cNvSpPr>
          <p:nvPr/>
        </p:nvSpPr>
        <p:spPr bwMode="auto">
          <a:xfrm>
            <a:off x="2239963" y="4476751"/>
            <a:ext cx="37195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Arial Black" panose="020B0A04020102020204" pitchFamily="34" charset="0"/>
              </a:rPr>
              <a:t>  5      10      15      20     25</a:t>
            </a:r>
          </a:p>
        </p:txBody>
      </p:sp>
      <p:grpSp>
        <p:nvGrpSpPr>
          <p:cNvPr id="31" name="Group 38"/>
          <p:cNvGrpSpPr>
            <a:grpSpLocks/>
          </p:cNvGrpSpPr>
          <p:nvPr/>
        </p:nvGrpSpPr>
        <p:grpSpPr bwMode="auto">
          <a:xfrm>
            <a:off x="2074863" y="1281719"/>
            <a:ext cx="2673350" cy="3032125"/>
            <a:chOff x="353" y="837"/>
            <a:chExt cx="1684" cy="1910"/>
          </a:xfrm>
        </p:grpSpPr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699" y="2166"/>
              <a:ext cx="13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Arial Black" panose="020B0A04020102020204" pitchFamily="34" charset="0"/>
                </a:rPr>
                <a:t>无氧呼吸</a:t>
              </a: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353" y="837"/>
              <a:ext cx="763" cy="1910"/>
            </a:xfrm>
            <a:custGeom>
              <a:avLst/>
              <a:gdLst>
                <a:gd name="T0" fmla="*/ 0 w 787"/>
                <a:gd name="T1" fmla="*/ 0 h 1641"/>
                <a:gd name="T2" fmla="*/ 326 w 787"/>
                <a:gd name="T3" fmla="*/ 1305 h 1641"/>
                <a:gd name="T4" fmla="*/ 787 w 787"/>
                <a:gd name="T5" fmla="*/ 1641 h 1641"/>
                <a:gd name="T6" fmla="*/ 0 60000 65536"/>
                <a:gd name="T7" fmla="*/ 0 60000 65536"/>
                <a:gd name="T8" fmla="*/ 0 60000 65536"/>
                <a:gd name="T9" fmla="*/ 0 w 787"/>
                <a:gd name="T10" fmla="*/ 0 h 1641"/>
                <a:gd name="T11" fmla="*/ 787 w 787"/>
                <a:gd name="T12" fmla="*/ 1641 h 16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7" h="1641">
                  <a:moveTo>
                    <a:pt x="0" y="0"/>
                  </a:moveTo>
                  <a:cubicBezTo>
                    <a:pt x="97" y="516"/>
                    <a:pt x="195" y="1032"/>
                    <a:pt x="326" y="1305"/>
                  </a:cubicBezTo>
                  <a:cubicBezTo>
                    <a:pt x="457" y="1578"/>
                    <a:pt x="710" y="1588"/>
                    <a:pt x="787" y="1641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4" name="Group 40"/>
          <p:cNvGrpSpPr>
            <a:grpSpLocks/>
          </p:cNvGrpSpPr>
          <p:nvPr/>
        </p:nvGrpSpPr>
        <p:grpSpPr bwMode="auto">
          <a:xfrm>
            <a:off x="2103439" y="738982"/>
            <a:ext cx="2489200" cy="2263775"/>
            <a:chOff x="350" y="472"/>
            <a:chExt cx="1568" cy="1426"/>
          </a:xfrm>
        </p:grpSpPr>
        <p:sp>
          <p:nvSpPr>
            <p:cNvPr id="35" name="Line 19"/>
            <p:cNvSpPr>
              <a:spLocks noChangeShapeType="1"/>
            </p:cNvSpPr>
            <p:nvPr/>
          </p:nvSpPr>
          <p:spPr bwMode="auto">
            <a:xfrm flipV="1">
              <a:off x="463" y="675"/>
              <a:ext cx="269" cy="5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608" y="472"/>
              <a:ext cx="13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latin typeface="Arial Black" panose="020B0A04020102020204" pitchFamily="34" charset="0"/>
                </a:rPr>
                <a:t>CO</a:t>
              </a:r>
              <a:r>
                <a:rPr lang="en-US" altLang="zh-CN" sz="1400" b="1" dirty="0">
                  <a:latin typeface="Arial Black" panose="020B0A04020102020204" pitchFamily="34" charset="0"/>
                </a:rPr>
                <a:t>2</a:t>
              </a:r>
              <a:r>
                <a:rPr lang="zh-CN" altLang="en-US" sz="2000" b="1" dirty="0">
                  <a:latin typeface="Arial Black" panose="020B0A04020102020204" pitchFamily="34" charset="0"/>
                </a:rPr>
                <a:t>的总量</a:t>
              </a: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" y="810"/>
              <a:ext cx="787" cy="1088"/>
            </a:xfrm>
            <a:custGeom>
              <a:avLst/>
              <a:gdLst>
                <a:gd name="T0" fmla="*/ 0 w 787"/>
                <a:gd name="T1" fmla="*/ 0 h 1088"/>
                <a:gd name="T2" fmla="*/ 317 w 787"/>
                <a:gd name="T3" fmla="*/ 960 h 1088"/>
                <a:gd name="T4" fmla="*/ 787 w 787"/>
                <a:gd name="T5" fmla="*/ 768 h 1088"/>
                <a:gd name="T6" fmla="*/ 0 60000 65536"/>
                <a:gd name="T7" fmla="*/ 0 60000 65536"/>
                <a:gd name="T8" fmla="*/ 0 60000 65536"/>
                <a:gd name="T9" fmla="*/ 0 w 787"/>
                <a:gd name="T10" fmla="*/ 0 h 1088"/>
                <a:gd name="T11" fmla="*/ 787 w 787"/>
                <a:gd name="T12" fmla="*/ 1088 h 10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7" h="1088">
                  <a:moveTo>
                    <a:pt x="0" y="0"/>
                  </a:moveTo>
                  <a:cubicBezTo>
                    <a:pt x="93" y="416"/>
                    <a:pt x="186" y="832"/>
                    <a:pt x="317" y="960"/>
                  </a:cubicBezTo>
                  <a:cubicBezTo>
                    <a:pt x="448" y="1088"/>
                    <a:pt x="709" y="800"/>
                    <a:pt x="787" y="76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8" name="Freeform 9"/>
          <p:cNvSpPr>
            <a:spLocks/>
          </p:cNvSpPr>
          <p:nvPr/>
        </p:nvSpPr>
        <p:spPr bwMode="auto">
          <a:xfrm>
            <a:off x="2021682" y="739431"/>
            <a:ext cx="4105275" cy="3629025"/>
          </a:xfrm>
          <a:custGeom>
            <a:avLst/>
            <a:gdLst>
              <a:gd name="T0" fmla="*/ 0 w 1613"/>
              <a:gd name="T1" fmla="*/ 1171 h 1171"/>
              <a:gd name="T2" fmla="*/ 922 w 1613"/>
              <a:gd name="T3" fmla="*/ 192 h 1171"/>
              <a:gd name="T4" fmla="*/ 1613 w 1613"/>
              <a:gd name="T5" fmla="*/ 19 h 1171"/>
              <a:gd name="T6" fmla="*/ 0 60000 65536"/>
              <a:gd name="T7" fmla="*/ 0 60000 65536"/>
              <a:gd name="T8" fmla="*/ 0 60000 65536"/>
              <a:gd name="T9" fmla="*/ 0 w 1613"/>
              <a:gd name="T10" fmla="*/ 0 h 1171"/>
              <a:gd name="T11" fmla="*/ 1613 w 1613"/>
              <a:gd name="T12" fmla="*/ 1171 h 11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13" h="1171">
                <a:moveTo>
                  <a:pt x="0" y="1171"/>
                </a:moveTo>
                <a:cubicBezTo>
                  <a:pt x="326" y="777"/>
                  <a:pt x="653" y="384"/>
                  <a:pt x="922" y="192"/>
                </a:cubicBezTo>
                <a:cubicBezTo>
                  <a:pt x="1191" y="0"/>
                  <a:pt x="1498" y="46"/>
                  <a:pt x="1613" y="1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65" grpId="0"/>
      <p:bldP spid="321566" grpId="0"/>
      <p:bldP spid="321567" grpId="0"/>
      <p:bldP spid="321568" grpId="0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3" name="标题 1"/>
          <p:cNvSpPr>
            <a:spLocks noGrp="1"/>
          </p:cNvSpPr>
          <p:nvPr/>
        </p:nvSpPr>
        <p:spPr>
          <a:xfrm>
            <a:off x="3832860" y="2099945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373" tIns="45685" rIns="91373" bIns="45685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656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376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03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75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什么叫细胞呼吸？</a:t>
            </a:r>
          </a:p>
        </p:txBody>
      </p:sp>
      <p:sp>
        <p:nvSpPr>
          <p:cNvPr id="3" name="矩形 2"/>
          <p:cNvSpPr/>
          <p:nvPr/>
        </p:nvSpPr>
        <p:spPr>
          <a:xfrm>
            <a:off x="2896235" y="180340"/>
            <a:ext cx="3088005" cy="37693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39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组合 25602"/>
          <p:cNvGrpSpPr/>
          <p:nvPr/>
        </p:nvGrpSpPr>
        <p:grpSpPr>
          <a:xfrm>
            <a:off x="5583873" y="1696085"/>
            <a:ext cx="5334000" cy="4297363"/>
            <a:chOff x="-279" y="0"/>
            <a:chExt cx="3360" cy="2707"/>
          </a:xfrm>
        </p:grpSpPr>
        <p:sp>
          <p:nvSpPr>
            <p:cNvPr id="25604" name="文本框 25603"/>
            <p:cNvSpPr txBox="1"/>
            <p:nvPr/>
          </p:nvSpPr>
          <p:spPr>
            <a:xfrm>
              <a:off x="2009" y="1824"/>
              <a:ext cx="1072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氧浓度</a:t>
              </a:r>
              <a:r>
                <a:rPr lang="en-US" altLang="zh-CN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%</a:t>
              </a:r>
              <a:endParaRPr lang="en-US" altLang="zh-CN" sz="2800" b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25605" name="组合 25604"/>
            <p:cNvGrpSpPr/>
            <p:nvPr/>
          </p:nvGrpSpPr>
          <p:grpSpPr>
            <a:xfrm>
              <a:off x="-279" y="0"/>
              <a:ext cx="3080" cy="2707"/>
              <a:chOff x="-279" y="0"/>
              <a:chExt cx="3080" cy="2707"/>
            </a:xfrm>
          </p:grpSpPr>
          <p:sp>
            <p:nvSpPr>
              <p:cNvPr id="25606" name="直接连接符 25605"/>
              <p:cNvSpPr/>
              <p:nvPr/>
            </p:nvSpPr>
            <p:spPr>
              <a:xfrm flipV="1">
                <a:off x="671" y="48"/>
                <a:ext cx="0" cy="170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7" name="直接连接符 25606"/>
              <p:cNvSpPr/>
              <p:nvPr/>
            </p:nvSpPr>
            <p:spPr>
              <a:xfrm>
                <a:off x="671" y="1767"/>
                <a:ext cx="1825" cy="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8" name="直接连接符 25607"/>
              <p:cNvSpPr/>
              <p:nvPr/>
            </p:nvSpPr>
            <p:spPr>
              <a:xfrm flipV="1">
                <a:off x="89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09" name="直接连接符 25608"/>
              <p:cNvSpPr/>
              <p:nvPr/>
            </p:nvSpPr>
            <p:spPr>
              <a:xfrm flipV="1">
                <a:off x="1089" y="305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0" name="直接连接符 25609"/>
              <p:cNvSpPr/>
              <p:nvPr/>
            </p:nvSpPr>
            <p:spPr>
              <a:xfrm flipV="1">
                <a:off x="1289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1" name="直接连接符 25610"/>
              <p:cNvSpPr/>
              <p:nvPr/>
            </p:nvSpPr>
            <p:spPr>
              <a:xfrm flipV="1">
                <a:off x="170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2" name="直接连接符 25611"/>
              <p:cNvSpPr/>
              <p:nvPr/>
            </p:nvSpPr>
            <p:spPr>
              <a:xfrm flipV="1">
                <a:off x="2095" y="292"/>
                <a:ext cx="0" cy="147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3" name="直接连接符 25612"/>
              <p:cNvSpPr/>
              <p:nvPr/>
            </p:nvSpPr>
            <p:spPr>
              <a:xfrm flipV="1">
                <a:off x="1492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4" name="直接连接符 25613"/>
              <p:cNvSpPr/>
              <p:nvPr/>
            </p:nvSpPr>
            <p:spPr>
              <a:xfrm flipV="1">
                <a:off x="1893" y="286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25615" name="组合 25614"/>
              <p:cNvGrpSpPr/>
              <p:nvPr/>
            </p:nvGrpSpPr>
            <p:grpSpPr>
              <a:xfrm>
                <a:off x="667" y="299"/>
                <a:ext cx="1432" cy="1266"/>
                <a:chOff x="0" y="0"/>
                <a:chExt cx="1386" cy="1171"/>
              </a:xfrm>
            </p:grpSpPr>
            <p:sp>
              <p:nvSpPr>
                <p:cNvPr id="25616" name="直接连接符 25615"/>
                <p:cNvSpPr/>
                <p:nvPr/>
              </p:nvSpPr>
              <p:spPr>
                <a:xfrm rot="-16200000" flipV="1">
                  <a:off x="687" y="-68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7" name="直接连接符 25616"/>
                <p:cNvSpPr/>
                <p:nvPr/>
              </p:nvSpPr>
              <p:spPr>
                <a:xfrm rot="-16200000" flipV="1">
                  <a:off x="687" y="-487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8" name="直接连接符 25617"/>
                <p:cNvSpPr/>
                <p:nvPr/>
              </p:nvSpPr>
              <p:spPr>
                <a:xfrm rot="-16200000" flipV="1">
                  <a:off x="687" y="-29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9" name="直接连接符 25618"/>
                <p:cNvSpPr/>
                <p:nvPr/>
              </p:nvSpPr>
              <p:spPr>
                <a:xfrm rot="-16200000" flipV="1">
                  <a:off x="687" y="-109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0" name="直接连接符 25619"/>
                <p:cNvSpPr/>
                <p:nvPr/>
              </p:nvSpPr>
              <p:spPr>
                <a:xfrm rot="-16200000" flipV="1">
                  <a:off x="695" y="9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1" name="直接连接符 25620"/>
                <p:cNvSpPr/>
                <p:nvPr/>
              </p:nvSpPr>
              <p:spPr>
                <a:xfrm rot="-16200000" flipV="1">
                  <a:off x="673" y="284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2" name="直接连接符 25621"/>
                <p:cNvSpPr/>
                <p:nvPr/>
              </p:nvSpPr>
              <p:spPr>
                <a:xfrm rot="-16200000" flipV="1">
                  <a:off x="673" y="48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23" name="文本框 25622"/>
              <p:cNvSpPr txBox="1"/>
              <p:nvPr/>
            </p:nvSpPr>
            <p:spPr>
              <a:xfrm>
                <a:off x="1170" y="1724"/>
                <a:ext cx="231" cy="2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4" name="文本框 25623"/>
              <p:cNvSpPr txBox="1"/>
              <p:nvPr/>
            </p:nvSpPr>
            <p:spPr>
              <a:xfrm>
                <a:off x="409" y="1653"/>
                <a:ext cx="200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5" name="文本框 25624"/>
              <p:cNvSpPr txBox="1"/>
              <p:nvPr/>
            </p:nvSpPr>
            <p:spPr>
              <a:xfrm>
                <a:off x="378" y="1263"/>
                <a:ext cx="200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6" name="文本框 25625"/>
              <p:cNvSpPr txBox="1"/>
              <p:nvPr/>
            </p:nvSpPr>
            <p:spPr>
              <a:xfrm>
                <a:off x="344" y="849"/>
                <a:ext cx="428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7" name="文本框 25626"/>
              <p:cNvSpPr txBox="1"/>
              <p:nvPr/>
            </p:nvSpPr>
            <p:spPr>
              <a:xfrm>
                <a:off x="344" y="412"/>
                <a:ext cx="376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18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8" name="文本框 25627"/>
              <p:cNvSpPr txBox="1"/>
              <p:nvPr/>
            </p:nvSpPr>
            <p:spPr>
              <a:xfrm>
                <a:off x="1532" y="2400"/>
                <a:ext cx="1269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二氧化碳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9" name="直接连接符 25628"/>
              <p:cNvSpPr/>
              <p:nvPr/>
            </p:nvSpPr>
            <p:spPr>
              <a:xfrm>
                <a:off x="820" y="2496"/>
                <a:ext cx="572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25630" name="直接连接符 25629"/>
              <p:cNvSpPr/>
              <p:nvPr/>
            </p:nvSpPr>
            <p:spPr>
              <a:xfrm>
                <a:off x="768" y="2256"/>
                <a:ext cx="573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31" name="文本框 25630"/>
              <p:cNvSpPr txBox="1"/>
              <p:nvPr/>
            </p:nvSpPr>
            <p:spPr>
              <a:xfrm>
                <a:off x="1641" y="2084"/>
                <a:ext cx="620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酒精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2" name="未知"/>
              <p:cNvSpPr/>
              <p:nvPr/>
            </p:nvSpPr>
            <p:spPr>
              <a:xfrm>
                <a:off x="688" y="292"/>
                <a:ext cx="806" cy="844"/>
              </a:xfrm>
              <a:custGeom>
                <a:avLst/>
                <a:gdLst/>
                <a:ahLst/>
                <a:cxnLst/>
                <a:rect l="0" t="0" r="0" b="0"/>
                <a:pathLst>
                  <a:path w="780" h="780">
                    <a:moveTo>
                      <a:pt x="0" y="780"/>
                    </a:moveTo>
                    <a:cubicBezTo>
                      <a:pt x="62" y="770"/>
                      <a:pt x="119" y="760"/>
                      <a:pt x="194" y="720"/>
                    </a:cubicBezTo>
                    <a:cubicBezTo>
                      <a:pt x="269" y="680"/>
                      <a:pt x="380" y="597"/>
                      <a:pt x="450" y="540"/>
                    </a:cubicBezTo>
                    <a:cubicBezTo>
                      <a:pt x="520" y="483"/>
                      <a:pt x="573" y="430"/>
                      <a:pt x="615" y="375"/>
                    </a:cubicBezTo>
                    <a:cubicBezTo>
                      <a:pt x="657" y="320"/>
                      <a:pt x="677" y="272"/>
                      <a:pt x="704" y="210"/>
                    </a:cubicBezTo>
                    <a:cubicBezTo>
                      <a:pt x="731" y="148"/>
                      <a:pt x="767" y="35"/>
                      <a:pt x="780" y="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3" name="未知"/>
              <p:cNvSpPr/>
              <p:nvPr/>
            </p:nvSpPr>
            <p:spPr>
              <a:xfrm>
                <a:off x="657" y="1136"/>
                <a:ext cx="1054" cy="648"/>
              </a:xfrm>
              <a:custGeom>
                <a:avLst/>
                <a:gdLst/>
                <a:ahLst/>
                <a:cxnLst/>
                <a:rect l="0" t="0" r="0" b="0"/>
                <a:pathLst>
                  <a:path w="1020" h="600">
                    <a:moveTo>
                      <a:pt x="0" y="0"/>
                    </a:moveTo>
                    <a:cubicBezTo>
                      <a:pt x="55" y="7"/>
                      <a:pt x="248" y="28"/>
                      <a:pt x="330" y="45"/>
                    </a:cubicBezTo>
                    <a:cubicBezTo>
                      <a:pt x="412" y="62"/>
                      <a:pt x="443" y="80"/>
                      <a:pt x="495" y="105"/>
                    </a:cubicBezTo>
                    <a:cubicBezTo>
                      <a:pt x="547" y="130"/>
                      <a:pt x="588" y="155"/>
                      <a:pt x="645" y="195"/>
                    </a:cubicBezTo>
                    <a:cubicBezTo>
                      <a:pt x="702" y="235"/>
                      <a:pt x="777" y="278"/>
                      <a:pt x="840" y="345"/>
                    </a:cubicBezTo>
                    <a:cubicBezTo>
                      <a:pt x="903" y="412"/>
                      <a:pt x="983" y="547"/>
                      <a:pt x="1020" y="60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4" name="文本框 25633"/>
              <p:cNvSpPr txBox="1"/>
              <p:nvPr/>
            </p:nvSpPr>
            <p:spPr>
              <a:xfrm>
                <a:off x="45" y="0"/>
                <a:ext cx="339" cy="11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eaVert" lIns="0" tIns="0" rIns="0" bIns="0"/>
              <a:lstStyle/>
              <a:p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相对数量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5" name="文本框 25634"/>
              <p:cNvSpPr txBox="1"/>
              <p:nvPr/>
            </p:nvSpPr>
            <p:spPr>
              <a:xfrm>
                <a:off x="-279" y="927"/>
                <a:ext cx="800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mol</a:t>
                </a: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）</a:t>
                </a:r>
              </a:p>
            </p:txBody>
          </p:sp>
        </p:grpSp>
      </p:grpSp>
      <p:sp>
        <p:nvSpPr>
          <p:cNvPr id="25636" name="矩形 25635"/>
          <p:cNvSpPr/>
          <p:nvPr/>
        </p:nvSpPr>
        <p:spPr>
          <a:xfrm>
            <a:off x="387350" y="2084070"/>
            <a:ext cx="5486400" cy="30200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酵母菌只进行厌氧发酵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酵母菌停止厌氧发酵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C.33%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的酵母菌进行厌氧发酵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D.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67%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的酵母菌进行厌氧发酵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637" name="矩形 25636"/>
          <p:cNvSpPr/>
          <p:nvPr/>
        </p:nvSpPr>
        <p:spPr>
          <a:xfrm>
            <a:off x="4005263" y="1248728"/>
            <a:ext cx="4394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095" y="480695"/>
            <a:ext cx="104254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现有一瓶混有酵母菌和葡萄糖的培养液,通入 不同浓度的氧气时,其产生的酒精和CO2的量如图所示(两种呼吸作用速率相等),问:在氧浓度为a时（    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411480" y="1522095"/>
            <a:ext cx="10829925" cy="4351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不同种类的植物呼吸速率不同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，如旱生植物的小于水生植物的，阴生植物的小于阳生植物的。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同一植物在不同的生长发育时期呼吸速率不同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，如幼苗期、开花期呼吸速率升高，成熟期呼吸速率下降。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同一植物的不同器官呼吸速率不同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，如生殖器官的大于营养器官的。 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3715" y="938530"/>
            <a:ext cx="18180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内因：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5615" y="798830"/>
            <a:ext cx="18180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外因：</a:t>
            </a:r>
          </a:p>
        </p:txBody>
      </p:sp>
      <p:sp>
        <p:nvSpPr>
          <p:cNvPr id="32777" name="Rectangle 9"/>
          <p:cNvSpPr/>
          <p:nvPr/>
        </p:nvSpPr>
        <p:spPr>
          <a:xfrm>
            <a:off x="1961515" y="798830"/>
            <a:ext cx="101396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温度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O2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CO2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含水量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9"/>
          <p:cNvSpPr/>
          <p:nvPr/>
        </p:nvSpPr>
        <p:spPr>
          <a:xfrm>
            <a:off x="335598" y="1523365"/>
            <a:ext cx="84978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）温度：通过影响呼吸酶的活性来影响呼吸速率。</a:t>
            </a:r>
          </a:p>
        </p:txBody>
      </p:sp>
      <p:sp>
        <p:nvSpPr>
          <p:cNvPr id="32771" name="Line 3"/>
          <p:cNvSpPr/>
          <p:nvPr/>
        </p:nvSpPr>
        <p:spPr>
          <a:xfrm>
            <a:off x="2451735" y="4259580"/>
            <a:ext cx="3276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32772" name="Text Box 4"/>
          <p:cNvSpPr txBox="1"/>
          <p:nvPr/>
        </p:nvSpPr>
        <p:spPr>
          <a:xfrm>
            <a:off x="4810760" y="4259580"/>
            <a:ext cx="20167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温度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(℃)</a:t>
            </a:r>
          </a:p>
        </p:txBody>
      </p:sp>
      <p:sp>
        <p:nvSpPr>
          <p:cNvPr id="32773" name="Text Box 5"/>
          <p:cNvSpPr txBox="1"/>
          <p:nvPr/>
        </p:nvSpPr>
        <p:spPr>
          <a:xfrm>
            <a:off x="1848485" y="2045335"/>
            <a:ext cx="44513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呼吸速率</a:t>
            </a:r>
          </a:p>
        </p:txBody>
      </p:sp>
      <p:sp>
        <p:nvSpPr>
          <p:cNvPr id="32774" name="未知"/>
          <p:cNvSpPr/>
          <p:nvPr/>
        </p:nvSpPr>
        <p:spPr>
          <a:xfrm>
            <a:off x="2571115" y="2389505"/>
            <a:ext cx="2514600" cy="1737360"/>
          </a:xfrm>
          <a:custGeom>
            <a:avLst/>
            <a:gdLst>
              <a:gd name="txL" fmla="*/ 0 w 1248"/>
              <a:gd name="txT" fmla="*/ 0 h 904"/>
              <a:gd name="txR" fmla="*/ 1248 w 1248"/>
              <a:gd name="txB" fmla="*/ 904 h 90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248" h="904">
                <a:moveTo>
                  <a:pt x="0" y="904"/>
                </a:moveTo>
                <a:cubicBezTo>
                  <a:pt x="104" y="844"/>
                  <a:pt x="208" y="784"/>
                  <a:pt x="288" y="712"/>
                </a:cubicBezTo>
                <a:cubicBezTo>
                  <a:pt x="368" y="640"/>
                  <a:pt x="424" y="560"/>
                  <a:pt x="480" y="472"/>
                </a:cubicBezTo>
                <a:cubicBezTo>
                  <a:pt x="536" y="384"/>
                  <a:pt x="584" y="256"/>
                  <a:pt x="624" y="184"/>
                </a:cubicBezTo>
                <a:cubicBezTo>
                  <a:pt x="664" y="112"/>
                  <a:pt x="688" y="64"/>
                  <a:pt x="720" y="40"/>
                </a:cubicBezTo>
                <a:cubicBezTo>
                  <a:pt x="752" y="16"/>
                  <a:pt x="784" y="0"/>
                  <a:pt x="816" y="40"/>
                </a:cubicBezTo>
                <a:cubicBezTo>
                  <a:pt x="848" y="80"/>
                  <a:pt x="872" y="192"/>
                  <a:pt x="912" y="280"/>
                </a:cubicBezTo>
                <a:cubicBezTo>
                  <a:pt x="952" y="368"/>
                  <a:pt x="1000" y="472"/>
                  <a:pt x="1056" y="568"/>
                </a:cubicBezTo>
                <a:cubicBezTo>
                  <a:pt x="1112" y="664"/>
                  <a:pt x="1180" y="760"/>
                  <a:pt x="1248" y="85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775" name="Line 7"/>
          <p:cNvSpPr/>
          <p:nvPr/>
        </p:nvSpPr>
        <p:spPr>
          <a:xfrm flipV="1">
            <a:off x="2451735" y="2203768"/>
            <a:ext cx="0" cy="2108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7" name="Rectangle 9"/>
          <p:cNvSpPr/>
          <p:nvPr/>
        </p:nvSpPr>
        <p:spPr>
          <a:xfrm>
            <a:off x="565150" y="4679315"/>
            <a:ext cx="1153604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应用：</a:t>
            </a:r>
          </a:p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①水果保鲜，适当降低温度能延长保存时间。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②促进生长，夜晚适当降低温度，可以减少呼吸作用对有机物的消耗，提高产量。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7" grpId="0"/>
      <p:bldP spid="2" grpId="0"/>
      <p:bldP spid="32772" grpId="0"/>
      <p:bldP spid="32773" grpId="0"/>
      <p:bldP spid="32774" grpId="0" bldLvl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2" name="Rectangle 9"/>
          <p:cNvSpPr/>
          <p:nvPr/>
        </p:nvSpPr>
        <p:spPr>
          <a:xfrm>
            <a:off x="259715" y="848360"/>
            <a:ext cx="116046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一定范围内，有氧呼吸随O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浓度升高而增大，无氧呼吸     则受到抑制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41987" name="Picture 3" descr="&#10;www.dearedu.com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333375" y="1911033"/>
            <a:ext cx="4660900" cy="3357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Rectangle 6"/>
          <p:cNvSpPr/>
          <p:nvPr/>
        </p:nvSpPr>
        <p:spPr>
          <a:xfrm>
            <a:off x="5464810" y="2034540"/>
            <a:ext cx="67087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①O</a:t>
            </a:r>
            <a:r>
              <a:rPr lang="en-US" altLang="zh-CN" sz="28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浓度＝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时，只进行无氧呼吸。</a:t>
            </a:r>
          </a:p>
        </p:txBody>
      </p:sp>
      <p:sp>
        <p:nvSpPr>
          <p:cNvPr id="41991" name="Rectangle 7"/>
          <p:cNvSpPr/>
          <p:nvPr/>
        </p:nvSpPr>
        <p:spPr>
          <a:xfrm>
            <a:off x="5464810" y="2818130"/>
            <a:ext cx="551561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②0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＜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8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浓度＜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时，同时进行有氧呼吸和无氧呼吸。</a:t>
            </a:r>
          </a:p>
        </p:txBody>
      </p:sp>
      <p:sp>
        <p:nvSpPr>
          <p:cNvPr id="41992" name="Rectangle 8"/>
          <p:cNvSpPr/>
          <p:nvPr/>
        </p:nvSpPr>
        <p:spPr>
          <a:xfrm>
            <a:off x="5535930" y="3963353"/>
            <a:ext cx="6059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③O</a:t>
            </a:r>
            <a:r>
              <a:rPr lang="en-US" altLang="zh-CN" sz="28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浓度≥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时，只进行有氧呼吸。</a:t>
            </a:r>
          </a:p>
        </p:txBody>
      </p:sp>
      <p:sp>
        <p:nvSpPr>
          <p:cNvPr id="15" name="矩形 14"/>
          <p:cNvSpPr/>
          <p:nvPr/>
        </p:nvSpPr>
        <p:spPr>
          <a:xfrm>
            <a:off x="5535930" y="4599305"/>
            <a:ext cx="61829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④O</a:t>
            </a:r>
            <a:r>
              <a:rPr lang="zh-CN" altLang="en-US" sz="2800" b="1" baseline="-25000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浓度＝5%时，有机物消耗最少。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618" y="5384800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8000" y="5586730"/>
            <a:ext cx="37579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①中耕松土促进根呼吸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5980" y="5586413"/>
            <a:ext cx="411543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②无氧发酵控制无氧环境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78000" y="6022658"/>
            <a:ext cx="48304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③低氧储存粮食、蔬菜、水果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990" grpId="0"/>
      <p:bldP spid="15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10" y="427355"/>
            <a:ext cx="3415030" cy="23412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45980" y="427355"/>
            <a:ext cx="2286635" cy="2326640"/>
            <a:chOff x="4980" y="3508"/>
            <a:chExt cx="5116" cy="33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" y="3508"/>
              <a:ext cx="5116" cy="3342"/>
            </a:xfrm>
            <a:prstGeom prst="rect">
              <a:avLst/>
            </a:prstGeom>
          </p:spPr>
        </p:pic>
        <p:sp>
          <p:nvSpPr>
            <p:cNvPr id="184" name=" 184"/>
            <p:cNvSpPr/>
            <p:nvPr/>
          </p:nvSpPr>
          <p:spPr>
            <a:xfrm>
              <a:off x="9165" y="6424"/>
              <a:ext cx="831" cy="3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99860" y="3495040"/>
            <a:ext cx="5116830" cy="2438400"/>
            <a:chOff x="10236" y="5504"/>
            <a:chExt cx="8058" cy="38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6" y="5504"/>
              <a:ext cx="4219" cy="384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74" y="5504"/>
              <a:ext cx="4020" cy="373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59715" y="847090"/>
            <a:ext cx="5455285" cy="4429125"/>
            <a:chOff x="2486" y="1249"/>
            <a:chExt cx="9516" cy="874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6" y="1249"/>
              <a:ext cx="4056" cy="481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0" y="5823"/>
              <a:ext cx="5442" cy="405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9" y="1249"/>
              <a:ext cx="5337" cy="457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6" y="5771"/>
              <a:ext cx="4224" cy="4224"/>
            </a:xfrm>
            <a:prstGeom prst="rect">
              <a:avLst/>
            </a:prstGeom>
          </p:spPr>
        </p:pic>
      </p:grpSp>
      <p:sp>
        <p:nvSpPr>
          <p:cNvPr id="14" name="TextBox 10"/>
          <p:cNvSpPr txBox="1"/>
          <p:nvPr/>
        </p:nvSpPr>
        <p:spPr>
          <a:xfrm>
            <a:off x="711518" y="237490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65" y="3559810"/>
            <a:ext cx="4282440" cy="3088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402590"/>
            <a:ext cx="3372485" cy="3608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05" y="402590"/>
            <a:ext cx="4493260" cy="3055620"/>
          </a:xfrm>
          <a:prstGeom prst="rect">
            <a:avLst/>
          </a:prstGeom>
        </p:spPr>
      </p:pic>
      <p:sp>
        <p:nvSpPr>
          <p:cNvPr id="14" name="TextBox 10"/>
          <p:cNvSpPr txBox="1"/>
          <p:nvPr/>
        </p:nvSpPr>
        <p:spPr>
          <a:xfrm>
            <a:off x="367348" y="161290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对象 13313"/>
          <p:cNvGraphicFramePr>
            <a:graphicFrameLocks noChangeAspect="1"/>
          </p:cNvGraphicFramePr>
          <p:nvPr/>
        </p:nvGraphicFramePr>
        <p:xfrm>
          <a:off x="7920673" y="565785"/>
          <a:ext cx="3163887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5" imgW="2419350" imgH="2076450" progId="PBrush">
                  <p:embed/>
                </p:oleObj>
              </mc:Choice>
              <mc:Fallback>
                <p:oleObj r:id="rId5" imgW="2419350" imgH="2076450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20673" y="565785"/>
                        <a:ext cx="3163887" cy="256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文本框 13314"/>
          <p:cNvSpPr txBox="1"/>
          <p:nvPr/>
        </p:nvSpPr>
        <p:spPr>
          <a:xfrm>
            <a:off x="341630" y="459105"/>
            <a:ext cx="6861810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：右图表示在储存蔬菜、水果时，大气中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的浓度对植物组织内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产生的影响，试分析：</a:t>
            </a:r>
          </a:p>
        </p:txBody>
      </p:sp>
      <p:sp>
        <p:nvSpPr>
          <p:cNvPr id="13316" name="文本框 13315"/>
          <p:cNvSpPr txBox="1"/>
          <p:nvPr/>
        </p:nvSpPr>
        <p:spPr>
          <a:xfrm>
            <a:off x="7446645" y="837565"/>
            <a:ext cx="490220" cy="232029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释放的相对值</a:t>
            </a:r>
          </a:p>
        </p:txBody>
      </p:sp>
      <p:sp>
        <p:nvSpPr>
          <p:cNvPr id="13317" name="文本框 13316"/>
          <p:cNvSpPr txBox="1"/>
          <p:nvPr/>
        </p:nvSpPr>
        <p:spPr>
          <a:xfrm>
            <a:off x="7446328" y="565468"/>
            <a:ext cx="7921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0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318" name="文本框 13317"/>
          <p:cNvSpPr txBox="1"/>
          <p:nvPr/>
        </p:nvSpPr>
        <p:spPr>
          <a:xfrm>
            <a:off x="341630" y="2100580"/>
            <a:ext cx="70008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点表示植物组织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释放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altLang="zh-CN" sz="2800" b="1" baseline="-1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较多，这些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altLang="zh-CN" sz="2800" b="1" baseline="-1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_________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的产物。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319" name="文本框 13318"/>
          <p:cNvSpPr txBox="1"/>
          <p:nvPr/>
        </p:nvSpPr>
        <p:spPr>
          <a:xfrm>
            <a:off x="341630" y="3222625"/>
            <a:ext cx="11245850" cy="2460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）由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的释放量急剧减小，其原因是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）由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的释放量又不断增加，其主要原因是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 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点以后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的释放量不再增加，其主要原因是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13320" name="文本框 13319"/>
          <p:cNvSpPr txBox="1"/>
          <p:nvPr/>
        </p:nvSpPr>
        <p:spPr>
          <a:xfrm>
            <a:off x="555625" y="3637280"/>
            <a:ext cx="58324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</a:t>
            </a:r>
            <a:r>
              <a:rPr lang="en-US" altLang="zh-CN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2800" b="1" baseline="-25000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的增加，无氧呼吸受到抑制</a:t>
            </a:r>
          </a:p>
        </p:txBody>
      </p:sp>
      <p:sp>
        <p:nvSpPr>
          <p:cNvPr id="13321" name="文本框 13320"/>
          <p:cNvSpPr txBox="1"/>
          <p:nvPr/>
        </p:nvSpPr>
        <p:spPr>
          <a:xfrm>
            <a:off x="555625" y="4623435"/>
            <a:ext cx="58762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随氧浓度增大，有氧呼吸不断加强</a:t>
            </a:r>
          </a:p>
        </p:txBody>
      </p:sp>
      <p:sp>
        <p:nvSpPr>
          <p:cNvPr id="13322" name="文本框 13321"/>
          <p:cNvSpPr txBox="1"/>
          <p:nvPr/>
        </p:nvSpPr>
        <p:spPr>
          <a:xfrm>
            <a:off x="1193483" y="2531428"/>
            <a:ext cx="22336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13323" name="文本框 13322"/>
          <p:cNvSpPr txBox="1"/>
          <p:nvPr/>
        </p:nvSpPr>
        <p:spPr>
          <a:xfrm>
            <a:off x="3208020" y="5053013"/>
            <a:ext cx="8283575" cy="629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受线粒体数量限制，有氧呼吸不再加强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/>
      <p:bldP spid="13321" grpId="0"/>
      <p:bldP spid="13322" grpId="0"/>
      <p:bldP spid="133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2" name="Rectangle 9"/>
          <p:cNvSpPr/>
          <p:nvPr/>
        </p:nvSpPr>
        <p:spPr>
          <a:xfrm>
            <a:off x="259715" y="848360"/>
            <a:ext cx="11604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CO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随着CO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浓度的增大，CO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对有氧呼吸有抑制作用增强。</a:t>
            </a:r>
          </a:p>
        </p:txBody>
      </p:sp>
      <p:pic>
        <p:nvPicPr>
          <p:cNvPr id="45061" name="Picture 5" descr="&#10;www.dearedu.com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1985645" y="1784668"/>
            <a:ext cx="3535363" cy="220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4" name="Rectangle 8"/>
          <p:cNvSpPr/>
          <p:nvPr/>
        </p:nvSpPr>
        <p:spPr>
          <a:xfrm>
            <a:off x="608330" y="4392930"/>
            <a:ext cx="105016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应用：</a:t>
            </a:r>
          </a:p>
          <a:p>
            <a:pPr eaLnBrk="0" hangingPunct="0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在蔬菜、水果保鲜中，增加CO</a:t>
            </a:r>
            <a:r>
              <a:rPr lang="zh-CN" altLang="en-US" sz="2800" b="1" baseline="-25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浓度(或充入N</a:t>
            </a:r>
            <a:r>
              <a:rPr lang="zh-CN" altLang="en-US" sz="2800" b="1" baseline="-25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)可抑制细胞呼吸，减少有机物的消耗。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64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6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9"/>
          <p:cNvSpPr/>
          <p:nvPr/>
        </p:nvSpPr>
        <p:spPr>
          <a:xfrm>
            <a:off x="259715" y="848360"/>
            <a:ext cx="116046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）含水量：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在一定范围内，细胞呼吸速率随细胞内水的含量的增加而增大，当含水量超过一定的范围时，呼吸速率会受到抑制。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pic>
        <p:nvPicPr>
          <p:cNvPr id="1207443" name="图片 1207442" descr="E:/A版生物/17AS1-245.TIF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3291205" y="1857375"/>
            <a:ext cx="3562350" cy="314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11530" y="4860290"/>
            <a:ext cx="773430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</a:t>
            </a:r>
            <a:r>
              <a:rPr lang="zh-CN" altLang="en-US" sz="2400" b="1">
                <a:solidFill>
                  <a:srgbClr val="1746D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：</a:t>
            </a:r>
          </a:p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粮食：干燥储藏，降低呼吸消耗有机物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水果、蔬菜：一定的湿度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665" y="1704340"/>
            <a:ext cx="3276600" cy="2566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65" y="4342765"/>
            <a:ext cx="3276600" cy="2358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5605" y="5143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习题巩固</a:t>
            </a:r>
          </a:p>
        </p:txBody>
      </p:sp>
      <p:sp>
        <p:nvSpPr>
          <p:cNvPr id="65538" name="Rectangle 9"/>
          <p:cNvSpPr/>
          <p:nvPr/>
        </p:nvSpPr>
        <p:spPr>
          <a:xfrm>
            <a:off x="395605" y="1184593"/>
            <a:ext cx="9377680" cy="142049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在有氧呼吸过程中，葡萄糖被分解为丙酮酸发生在细胞的（   ）</a:t>
            </a:r>
          </a:p>
          <a:p>
            <a:pPr indent="266700"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A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．核糖体里  	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．线粒体里</a:t>
            </a:r>
          </a:p>
          <a:p>
            <a:pPr indent="266700"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C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．细胞质基质 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．内质网</a:t>
            </a:r>
          </a:p>
        </p:txBody>
      </p:sp>
      <p:sp>
        <p:nvSpPr>
          <p:cNvPr id="35843" name="Text Box 10"/>
          <p:cNvSpPr txBox="1"/>
          <p:nvPr/>
        </p:nvSpPr>
        <p:spPr>
          <a:xfrm>
            <a:off x="8772525" y="1184910"/>
            <a:ext cx="417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65540" name="Text Box 11"/>
          <p:cNvSpPr txBox="1"/>
          <p:nvPr/>
        </p:nvSpPr>
        <p:spPr>
          <a:xfrm>
            <a:off x="755650" y="2916555"/>
            <a:ext cx="9103995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有氧呼吸的过程中，能生成大量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ATP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的是（   ）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A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．由葡萄糖生成丙酮酸时				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．由丙酮酸彻底分解成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[H]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C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．丙酮酸分解成酒精和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			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．氢与氧结合生成水时</a:t>
            </a:r>
          </a:p>
        </p:txBody>
      </p:sp>
      <p:sp>
        <p:nvSpPr>
          <p:cNvPr id="35845" name="Text Box 12"/>
          <p:cNvSpPr txBox="1"/>
          <p:nvPr/>
        </p:nvSpPr>
        <p:spPr>
          <a:xfrm>
            <a:off x="6517005" y="2987675"/>
            <a:ext cx="417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090160" y="34529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Agency FB" panose="020B0503020202020204" pitchFamily="34" charset="0"/>
              </a:rPr>
              <a:t>细胞呼吸</a:t>
            </a:r>
          </a:p>
        </p:txBody>
      </p:sp>
      <p:sp>
        <p:nvSpPr>
          <p:cNvPr id="12" name="Rectangle 2"/>
          <p:cNvSpPr/>
          <p:nvPr/>
        </p:nvSpPr>
        <p:spPr>
          <a:xfrm>
            <a:off x="900430" y="1899920"/>
            <a:ext cx="10530840" cy="119761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有机物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在细胞内经过一系列的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氧化分解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6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其他产物</a:t>
            </a:r>
            <a:r>
              <a:rPr lang="zh-CN" altLang="en-US" sz="36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释放出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并生成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的过程。</a:t>
            </a:r>
          </a:p>
        </p:txBody>
      </p:sp>
      <p:sp>
        <p:nvSpPr>
          <p:cNvPr id="13" name="Text Box 8"/>
          <p:cNvSpPr txBox="1"/>
          <p:nvPr/>
        </p:nvSpPr>
        <p:spPr>
          <a:xfrm>
            <a:off x="1065530" y="4011295"/>
            <a:ext cx="929957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有机物         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600" b="1" baseline="-25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或其他产物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)+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</a:p>
        </p:txBody>
      </p:sp>
      <p:sp>
        <p:nvSpPr>
          <p:cNvPr id="14" name="Text Box 8"/>
          <p:cNvSpPr txBox="1"/>
          <p:nvPr/>
        </p:nvSpPr>
        <p:spPr>
          <a:xfrm>
            <a:off x="721043" y="1313815"/>
            <a:ext cx="8064500" cy="58229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</a:t>
            </a:r>
          </a:p>
        </p:txBody>
      </p:sp>
      <p:sp>
        <p:nvSpPr>
          <p:cNvPr id="6153" name="Line 9"/>
          <p:cNvSpPr/>
          <p:nvPr/>
        </p:nvSpPr>
        <p:spPr>
          <a:xfrm>
            <a:off x="2649855" y="4371975"/>
            <a:ext cx="1659890" cy="63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4" name="Text Box 10"/>
          <p:cNvSpPr txBox="1"/>
          <p:nvPr/>
        </p:nvSpPr>
        <p:spPr>
          <a:xfrm>
            <a:off x="2649855" y="3912870"/>
            <a:ext cx="201866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氧化分解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61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5605" y="5143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习题巩固</a:t>
            </a:r>
          </a:p>
        </p:txBody>
      </p:sp>
      <p:sp>
        <p:nvSpPr>
          <p:cNvPr id="66562" name="Text Box 2"/>
          <p:cNvSpPr txBox="1"/>
          <p:nvPr/>
        </p:nvSpPr>
        <p:spPr>
          <a:xfrm>
            <a:off x="755650" y="554355"/>
            <a:ext cx="107283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利用地窖贮藏种子、蔬菜在我国历史悠久。地窖中的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浓度较高，这有利于（    ）</a:t>
            </a:r>
          </a:p>
        </p:txBody>
      </p:sp>
      <p:sp>
        <p:nvSpPr>
          <p:cNvPr id="66563" name="Text Box 3"/>
          <p:cNvSpPr txBox="1"/>
          <p:nvPr/>
        </p:nvSpPr>
        <p:spPr>
          <a:xfrm>
            <a:off x="1082675" y="1517650"/>
            <a:ext cx="97802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降低呼吸强度         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降低水分吸收</a:t>
            </a:r>
          </a:p>
          <a:p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促进果实成熟         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促进光合作用</a:t>
            </a:r>
          </a:p>
        </p:txBody>
      </p:sp>
      <p:sp>
        <p:nvSpPr>
          <p:cNvPr id="36868" name="Text Box 4"/>
          <p:cNvSpPr txBox="1"/>
          <p:nvPr/>
        </p:nvSpPr>
        <p:spPr>
          <a:xfrm>
            <a:off x="2755265" y="985520"/>
            <a:ext cx="520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66565" name="Text Box 5"/>
          <p:cNvSpPr txBox="1"/>
          <p:nvPr/>
        </p:nvSpPr>
        <p:spPr>
          <a:xfrm>
            <a:off x="755650" y="2546350"/>
            <a:ext cx="1072832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下列各项中，与细胞呼吸原理的应用无关的是（    ）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晒干小麦种子延长保存期限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利用催熟剂是作物尽快成熟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夜晚适当降低温室内的温度以提高产量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农村采用密闭的土窖保存水果蔬菜</a:t>
            </a:r>
          </a:p>
        </p:txBody>
      </p:sp>
      <p:sp>
        <p:nvSpPr>
          <p:cNvPr id="36870" name="Text Box 6"/>
          <p:cNvSpPr txBox="1"/>
          <p:nvPr/>
        </p:nvSpPr>
        <p:spPr>
          <a:xfrm>
            <a:off x="8482330" y="2546350"/>
            <a:ext cx="5232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  <p:bldP spid="368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352800" y="5334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文本框 52225"/>
          <p:cNvSpPr txBox="1"/>
          <p:nvPr/>
        </p:nvSpPr>
        <p:spPr>
          <a:xfrm>
            <a:off x="381000" y="2819400"/>
            <a:ext cx="533400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细胞呼吸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7" name="文本框 52226"/>
          <p:cNvSpPr txBox="1"/>
          <p:nvPr/>
        </p:nvSpPr>
        <p:spPr>
          <a:xfrm>
            <a:off x="1447800" y="9144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概念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8" name="文本框 52227"/>
          <p:cNvSpPr txBox="1"/>
          <p:nvPr/>
        </p:nvSpPr>
        <p:spPr>
          <a:xfrm>
            <a:off x="1403350" y="3357563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方式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9" name="文本框 52228"/>
          <p:cNvSpPr txBox="1"/>
          <p:nvPr/>
        </p:nvSpPr>
        <p:spPr>
          <a:xfrm>
            <a:off x="1547813" y="5445125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应用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30" name="文本框 52229"/>
          <p:cNvSpPr txBox="1"/>
          <p:nvPr/>
        </p:nvSpPr>
        <p:spPr>
          <a:xfrm>
            <a:off x="2362200" y="2819400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有氧呼吸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31" name="文本框 52230"/>
          <p:cNvSpPr txBox="1"/>
          <p:nvPr/>
        </p:nvSpPr>
        <p:spPr>
          <a:xfrm>
            <a:off x="2700338" y="5200333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氧气：透气或低氧充氮</a:t>
            </a:r>
          </a:p>
        </p:txBody>
      </p:sp>
      <p:sp>
        <p:nvSpPr>
          <p:cNvPr id="52232" name="文本框 52231"/>
          <p:cNvSpPr txBox="1"/>
          <p:nvPr/>
        </p:nvSpPr>
        <p:spPr>
          <a:xfrm>
            <a:off x="2700338" y="5581650"/>
            <a:ext cx="30448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温度：低温窖藏</a:t>
            </a:r>
          </a:p>
        </p:txBody>
      </p:sp>
      <p:sp>
        <p:nvSpPr>
          <p:cNvPr id="52233" name="文本框 52232"/>
          <p:cNvSpPr txBox="1"/>
          <p:nvPr/>
        </p:nvSpPr>
        <p:spPr>
          <a:xfrm>
            <a:off x="2700338" y="5992495"/>
            <a:ext cx="2613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水分：干燥贮粮</a:t>
            </a:r>
          </a:p>
        </p:txBody>
      </p:sp>
      <p:sp>
        <p:nvSpPr>
          <p:cNvPr id="52234" name="文本框 52233"/>
          <p:cNvSpPr txBox="1"/>
          <p:nvPr/>
        </p:nvSpPr>
        <p:spPr>
          <a:xfrm>
            <a:off x="2386330" y="727710"/>
            <a:ext cx="90957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生物体内的有机物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糖类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脂类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蛋白质等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在细胞内经过一系列的氧化分解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最终生成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或其他产物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并且释放能量的总过程。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21514" name="左大括号 52234"/>
          <p:cNvSpPr/>
          <p:nvPr/>
        </p:nvSpPr>
        <p:spPr>
          <a:xfrm>
            <a:off x="914400" y="990600"/>
            <a:ext cx="533400" cy="4670425"/>
          </a:xfrm>
          <a:prstGeom prst="leftBrace">
            <a:avLst>
              <a:gd name="adj1" fmla="val 72479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左大括号 52235"/>
          <p:cNvSpPr/>
          <p:nvPr/>
        </p:nvSpPr>
        <p:spPr>
          <a:xfrm>
            <a:off x="3733800" y="1901825"/>
            <a:ext cx="86360" cy="2057400"/>
          </a:xfrm>
          <a:prstGeom prst="leftBrace">
            <a:avLst>
              <a:gd name="adj1" fmla="val 225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7" name="左大括号 52236"/>
          <p:cNvSpPr/>
          <p:nvPr/>
        </p:nvSpPr>
        <p:spPr>
          <a:xfrm>
            <a:off x="2362200" y="5256213"/>
            <a:ext cx="334963" cy="1077912"/>
          </a:xfrm>
          <a:prstGeom prst="leftBrace">
            <a:avLst>
              <a:gd name="adj1" fmla="val 26637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8" name="左大括号 52237"/>
          <p:cNvSpPr/>
          <p:nvPr/>
        </p:nvSpPr>
        <p:spPr>
          <a:xfrm>
            <a:off x="3733800" y="4191000"/>
            <a:ext cx="259715" cy="6858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9" name="左大括号 52238"/>
          <p:cNvSpPr/>
          <p:nvPr/>
        </p:nvSpPr>
        <p:spPr>
          <a:xfrm>
            <a:off x="2286000" y="3124200"/>
            <a:ext cx="152400" cy="1244600"/>
          </a:xfrm>
          <a:prstGeom prst="leftBrace">
            <a:avLst>
              <a:gd name="adj1" fmla="val 67601"/>
              <a:gd name="adj2" fmla="val 4158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3" name="文本框 52242"/>
          <p:cNvSpPr txBox="1"/>
          <p:nvPr/>
        </p:nvSpPr>
        <p:spPr>
          <a:xfrm>
            <a:off x="2411413" y="4292600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无氧呼吸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52247" name="组合 52246"/>
          <p:cNvGrpSpPr/>
          <p:nvPr/>
        </p:nvGrpSpPr>
        <p:grpSpPr>
          <a:xfrm>
            <a:off x="3809889" y="1597025"/>
            <a:ext cx="5977366" cy="555832"/>
            <a:chOff x="2448" y="1008"/>
            <a:chExt cx="2976" cy="350"/>
          </a:xfrm>
        </p:grpSpPr>
        <p:grpSp>
          <p:nvGrpSpPr>
            <p:cNvPr id="21525" name="组合 52247"/>
            <p:cNvGrpSpPr/>
            <p:nvPr/>
          </p:nvGrpSpPr>
          <p:grpSpPr>
            <a:xfrm>
              <a:off x="2736" y="1008"/>
              <a:ext cx="2688" cy="304"/>
              <a:chOff x="1776" y="1704"/>
              <a:chExt cx="2688" cy="304"/>
            </a:xfrm>
          </p:grpSpPr>
          <p:sp>
            <p:nvSpPr>
              <p:cNvPr id="21526" name="直接连接符 52248"/>
              <p:cNvSpPr/>
              <p:nvPr/>
            </p:nvSpPr>
            <p:spPr>
              <a:xfrm>
                <a:off x="2268" y="1896"/>
                <a:ext cx="276" cy="0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27" name="组合 52249"/>
              <p:cNvGrpSpPr/>
              <p:nvPr/>
            </p:nvGrpSpPr>
            <p:grpSpPr>
              <a:xfrm>
                <a:off x="1776" y="1704"/>
                <a:ext cx="2688" cy="304"/>
                <a:chOff x="1776" y="1704"/>
                <a:chExt cx="2688" cy="304"/>
              </a:xfrm>
            </p:grpSpPr>
            <p:sp>
              <p:nvSpPr>
                <p:cNvPr id="21528" name="文本框 52250"/>
                <p:cNvSpPr txBox="1"/>
                <p:nvPr/>
              </p:nvSpPr>
              <p:spPr>
                <a:xfrm>
                  <a:off x="1776" y="1776"/>
                  <a:ext cx="528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葡萄糖</a:t>
                  </a:r>
                </a:p>
              </p:txBody>
            </p:sp>
            <p:sp>
              <p:nvSpPr>
                <p:cNvPr id="21529" name="文本框 52251"/>
                <p:cNvSpPr txBox="1"/>
                <p:nvPr/>
              </p:nvSpPr>
              <p:spPr>
                <a:xfrm>
                  <a:off x="2328" y="1704"/>
                  <a:ext cx="192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酶</a:t>
                  </a:r>
                </a:p>
              </p:txBody>
            </p:sp>
            <p:sp>
              <p:nvSpPr>
                <p:cNvPr id="21530" name="文本框 52252"/>
                <p:cNvSpPr txBox="1"/>
                <p:nvPr/>
              </p:nvSpPr>
              <p:spPr>
                <a:xfrm>
                  <a:off x="2616" y="1776"/>
                  <a:ext cx="720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丙酮酸</a:t>
                  </a:r>
                </a:p>
              </p:txBody>
            </p:sp>
            <p:sp>
              <p:nvSpPr>
                <p:cNvPr id="21531" name="文本框 52253"/>
                <p:cNvSpPr txBox="1"/>
                <p:nvPr/>
              </p:nvSpPr>
              <p:spPr>
                <a:xfrm>
                  <a:off x="3816" y="1776"/>
                  <a:ext cx="648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少量能量</a:t>
                  </a:r>
                </a:p>
              </p:txBody>
            </p:sp>
            <p:sp>
              <p:nvSpPr>
                <p:cNvPr id="21532" name="文本框 52254"/>
                <p:cNvSpPr txBox="1"/>
                <p:nvPr/>
              </p:nvSpPr>
              <p:spPr>
                <a:xfrm>
                  <a:off x="3288" y="1776"/>
                  <a:ext cx="420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〔</a:t>
                  </a: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H</a:t>
                  </a: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〕</a:t>
                  </a:r>
                </a:p>
              </p:txBody>
            </p:sp>
            <p:sp>
              <p:nvSpPr>
                <p:cNvPr id="21533" name="文本框 52255"/>
                <p:cNvSpPr txBox="1"/>
                <p:nvPr/>
              </p:nvSpPr>
              <p:spPr>
                <a:xfrm>
                  <a:off x="3192" y="177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21534" name="文本框 52256"/>
                <p:cNvSpPr txBox="1"/>
                <p:nvPr/>
              </p:nvSpPr>
              <p:spPr>
                <a:xfrm>
                  <a:off x="3720" y="177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21535" name="文本框 52257"/>
            <p:cNvSpPr txBox="1"/>
            <p:nvPr/>
          </p:nvSpPr>
          <p:spPr>
            <a:xfrm>
              <a:off x="2448" y="1068"/>
              <a:ext cx="24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2259" name="组合 52258"/>
          <p:cNvGrpSpPr/>
          <p:nvPr/>
        </p:nvGrpSpPr>
        <p:grpSpPr>
          <a:xfrm>
            <a:off x="3797346" y="2120908"/>
            <a:ext cx="7790782" cy="520924"/>
            <a:chOff x="2478" y="1356"/>
            <a:chExt cx="3322" cy="328"/>
          </a:xfrm>
        </p:grpSpPr>
        <p:grpSp>
          <p:nvGrpSpPr>
            <p:cNvPr id="21537" name="组合 52259"/>
            <p:cNvGrpSpPr/>
            <p:nvPr/>
          </p:nvGrpSpPr>
          <p:grpSpPr>
            <a:xfrm>
              <a:off x="2736" y="1356"/>
              <a:ext cx="3064" cy="328"/>
              <a:chOff x="1752" y="2412"/>
              <a:chExt cx="3064" cy="328"/>
            </a:xfrm>
          </p:grpSpPr>
          <p:sp>
            <p:nvSpPr>
              <p:cNvPr id="21538" name="文本框 52260"/>
              <p:cNvSpPr txBox="1"/>
              <p:nvPr/>
            </p:nvSpPr>
            <p:spPr>
              <a:xfrm>
                <a:off x="3072" y="2508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6CO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21539" name="组合 52261"/>
              <p:cNvGrpSpPr/>
              <p:nvPr/>
            </p:nvGrpSpPr>
            <p:grpSpPr>
              <a:xfrm>
                <a:off x="1752" y="2412"/>
                <a:ext cx="3064" cy="328"/>
                <a:chOff x="1752" y="2412"/>
                <a:chExt cx="3064" cy="328"/>
              </a:xfrm>
            </p:grpSpPr>
            <p:grpSp>
              <p:nvGrpSpPr>
                <p:cNvPr id="21540" name="组合 52262"/>
                <p:cNvGrpSpPr/>
                <p:nvPr/>
              </p:nvGrpSpPr>
              <p:grpSpPr>
                <a:xfrm>
                  <a:off x="1752" y="2412"/>
                  <a:ext cx="3064" cy="328"/>
                  <a:chOff x="1752" y="2412"/>
                  <a:chExt cx="3064" cy="328"/>
                </a:xfrm>
              </p:grpSpPr>
              <p:sp>
                <p:nvSpPr>
                  <p:cNvPr id="21541" name="直接连接符 52263"/>
                  <p:cNvSpPr/>
                  <p:nvPr/>
                </p:nvSpPr>
                <p:spPr>
                  <a:xfrm>
                    <a:off x="2784" y="2604"/>
                    <a:ext cx="264" cy="0"/>
                  </a:xfrm>
                  <a:prstGeom prst="line">
                    <a:avLst/>
                  </a:prstGeom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/>
                  <a:lstStyle/>
                  <a:p>
                    <a:pPr eaLnBrk="0" hangingPunct="0"/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1542" name="组合 52264"/>
                  <p:cNvGrpSpPr/>
                  <p:nvPr/>
                </p:nvGrpSpPr>
                <p:grpSpPr>
                  <a:xfrm>
                    <a:off x="1752" y="2412"/>
                    <a:ext cx="3064" cy="328"/>
                    <a:chOff x="1752" y="2412"/>
                    <a:chExt cx="3064" cy="328"/>
                  </a:xfrm>
                </p:grpSpPr>
                <p:sp>
                  <p:nvSpPr>
                    <p:cNvPr id="21543" name="文本框 52265"/>
                    <p:cNvSpPr txBox="1"/>
                    <p:nvPr/>
                  </p:nvSpPr>
                  <p:spPr>
                    <a:xfrm>
                      <a:off x="2412" y="2508"/>
                      <a:ext cx="43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6H</a:t>
                      </a:r>
                      <a:r>
                        <a:rPr lang="en-US" altLang="zh-CN" sz="2400" b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p:txBody>
                </p:sp>
                <p:sp>
                  <p:nvSpPr>
                    <p:cNvPr id="21544" name="文本框 52266"/>
                    <p:cNvSpPr txBox="1"/>
                    <p:nvPr/>
                  </p:nvSpPr>
                  <p:spPr>
                    <a:xfrm>
                      <a:off x="2820" y="2412"/>
                      <a:ext cx="19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酶</a:t>
                      </a:r>
                    </a:p>
                  </p:txBody>
                </p:sp>
                <p:sp>
                  <p:nvSpPr>
                    <p:cNvPr id="21545" name="文本框 52267"/>
                    <p:cNvSpPr txBox="1"/>
                    <p:nvPr/>
                  </p:nvSpPr>
                  <p:spPr>
                    <a:xfrm>
                      <a:off x="1752" y="2508"/>
                      <a:ext cx="576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丙酮酸</a:t>
                      </a:r>
                    </a:p>
                  </p:txBody>
                </p:sp>
                <p:sp>
                  <p:nvSpPr>
                    <p:cNvPr id="21546" name="文本框 52268"/>
                    <p:cNvSpPr txBox="1"/>
                    <p:nvPr/>
                  </p:nvSpPr>
                  <p:spPr>
                    <a:xfrm>
                      <a:off x="4176" y="2488"/>
                      <a:ext cx="640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少量能量</a:t>
                      </a:r>
                    </a:p>
                  </p:txBody>
                </p:sp>
                <p:sp>
                  <p:nvSpPr>
                    <p:cNvPr id="21547" name="文本框 52269"/>
                    <p:cNvSpPr txBox="1"/>
                    <p:nvPr/>
                  </p:nvSpPr>
                  <p:spPr>
                    <a:xfrm>
                      <a:off x="3516" y="2508"/>
                      <a:ext cx="576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〔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〕</a:t>
                      </a:r>
                    </a:p>
                  </p:txBody>
                </p:sp>
                <p:sp>
                  <p:nvSpPr>
                    <p:cNvPr id="21548" name="文本框 52270"/>
                    <p:cNvSpPr txBox="1"/>
                    <p:nvPr/>
                  </p:nvSpPr>
                  <p:spPr>
                    <a:xfrm>
                      <a:off x="2316" y="2508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  <p:sp>
                  <p:nvSpPr>
                    <p:cNvPr id="21549" name="文本框 52271"/>
                    <p:cNvSpPr txBox="1"/>
                    <p:nvPr/>
                  </p:nvSpPr>
                  <p:spPr>
                    <a:xfrm>
                      <a:off x="3432" y="2508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</p:grpSp>
            </p:grpSp>
            <p:sp>
              <p:nvSpPr>
                <p:cNvPr id="21550" name="文本框 52272"/>
                <p:cNvSpPr txBox="1"/>
                <p:nvPr/>
              </p:nvSpPr>
              <p:spPr>
                <a:xfrm>
                  <a:off x="4032" y="2508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21551" name="文本框 52273"/>
            <p:cNvSpPr txBox="1"/>
            <p:nvPr/>
          </p:nvSpPr>
          <p:spPr>
            <a:xfrm>
              <a:off x="2478" y="1394"/>
              <a:ext cx="24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93515" y="3908425"/>
            <a:ext cx="5798820" cy="654685"/>
            <a:chOff x="6289" y="6155"/>
            <a:chExt cx="9132" cy="1031"/>
          </a:xfrm>
        </p:grpSpPr>
        <p:sp>
          <p:nvSpPr>
            <p:cNvPr id="3" name="文本框 2"/>
            <p:cNvSpPr txBox="1"/>
            <p:nvPr/>
          </p:nvSpPr>
          <p:spPr>
            <a:xfrm>
              <a:off x="6289" y="6364"/>
              <a:ext cx="913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C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6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H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12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O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6</a:t>
              </a:r>
              <a:r>
                <a:rPr lang="en-US" altLang="zh-CN" sz="2800" b="1" noProof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→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2C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H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5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OH+2CO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+能量</a:t>
              </a:r>
            </a:p>
          </p:txBody>
        </p:sp>
        <p:sp>
          <p:nvSpPr>
            <p:cNvPr id="21571" name="文本框 9"/>
            <p:cNvSpPr txBox="1"/>
            <p:nvPr/>
          </p:nvSpPr>
          <p:spPr>
            <a:xfrm>
              <a:off x="7883" y="6155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黑体" panose="02010609060101010101" pitchFamily="49" charset="-122"/>
                </a:rPr>
                <a:t>酶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93515" y="4643120"/>
            <a:ext cx="4163060" cy="760095"/>
            <a:chOff x="11324" y="7912"/>
            <a:chExt cx="6556" cy="1197"/>
          </a:xfrm>
        </p:grpSpPr>
        <p:sp>
          <p:nvSpPr>
            <p:cNvPr id="6" name="文本框 5"/>
            <p:cNvSpPr txBox="1"/>
            <p:nvPr/>
          </p:nvSpPr>
          <p:spPr>
            <a:xfrm>
              <a:off x="12918" y="8190"/>
              <a:ext cx="1092" cy="919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→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1324" y="7912"/>
              <a:ext cx="6556" cy="878"/>
              <a:chOff x="6289" y="7186"/>
              <a:chExt cx="6556" cy="87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289" y="7186"/>
                <a:ext cx="2438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C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6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H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12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O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6</a:t>
                </a: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567" y="7242"/>
                <a:ext cx="4278" cy="8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2C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3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H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6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O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3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+能量</a:t>
                </a:r>
              </a:p>
            </p:txBody>
          </p:sp>
          <p:sp>
            <p:nvSpPr>
              <p:cNvPr id="21573" name="文本框 12"/>
              <p:cNvSpPr txBox="1"/>
              <p:nvPr/>
            </p:nvSpPr>
            <p:spPr>
              <a:xfrm>
                <a:off x="7883" y="7186"/>
                <a:ext cx="1172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</a:pPr>
                <a:r>
                  <a:rPr lang="zh-CN" altLang="en-US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黑体" panose="02010609060101010101" pitchFamily="49" charset="-122"/>
                  </a:rPr>
                  <a:t>酶</a:t>
                </a:r>
              </a:p>
            </p:txBody>
          </p:sp>
        </p:grpSp>
      </p:grpSp>
      <p:sp>
        <p:nvSpPr>
          <p:cNvPr id="17411" name="TextBox 2"/>
          <p:cNvSpPr txBox="1"/>
          <p:nvPr/>
        </p:nvSpPr>
        <p:spPr>
          <a:xfrm>
            <a:off x="4102100" y="50800"/>
            <a:ext cx="2655888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课堂小结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789726" y="2640330"/>
            <a:ext cx="6842079" cy="604554"/>
            <a:chOff x="6016" y="4230"/>
            <a:chExt cx="10775" cy="952"/>
          </a:xfrm>
        </p:grpSpPr>
        <p:grpSp>
          <p:nvGrpSpPr>
            <p:cNvPr id="47" name="组合 46"/>
            <p:cNvGrpSpPr/>
            <p:nvPr/>
          </p:nvGrpSpPr>
          <p:grpSpPr>
            <a:xfrm>
              <a:off x="6911" y="4579"/>
              <a:ext cx="9880" cy="581"/>
              <a:chOff x="9568" y="9464"/>
              <a:chExt cx="8620" cy="581"/>
            </a:xfrm>
          </p:grpSpPr>
          <p:sp>
            <p:nvSpPr>
              <p:cNvPr id="21554" name="文本框 52276"/>
              <p:cNvSpPr txBox="1"/>
              <p:nvPr/>
            </p:nvSpPr>
            <p:spPr>
              <a:xfrm>
                <a:off x="11446" y="9464"/>
                <a:ext cx="956" cy="5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6O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21555" name="组合 52277"/>
              <p:cNvGrpSpPr/>
              <p:nvPr/>
            </p:nvGrpSpPr>
            <p:grpSpPr>
              <a:xfrm>
                <a:off x="9568" y="9464"/>
                <a:ext cx="8620" cy="580"/>
                <a:chOff x="1752" y="3216"/>
                <a:chExt cx="3030" cy="232"/>
              </a:xfrm>
            </p:grpSpPr>
            <p:grpSp>
              <p:nvGrpSpPr>
                <p:cNvPr id="21556" name="组合 52278"/>
                <p:cNvGrpSpPr/>
                <p:nvPr/>
              </p:nvGrpSpPr>
              <p:grpSpPr>
                <a:xfrm>
                  <a:off x="1752" y="3216"/>
                  <a:ext cx="3030" cy="232"/>
                  <a:chOff x="1752" y="3216"/>
                  <a:chExt cx="3030" cy="232"/>
                </a:xfrm>
              </p:grpSpPr>
              <p:sp>
                <p:nvSpPr>
                  <p:cNvPr id="21557" name="直接连接符 52279"/>
                  <p:cNvSpPr/>
                  <p:nvPr/>
                </p:nvSpPr>
                <p:spPr>
                  <a:xfrm>
                    <a:off x="2712" y="3312"/>
                    <a:ext cx="336" cy="0"/>
                  </a:xfrm>
                  <a:prstGeom prst="line">
                    <a:avLst/>
                  </a:prstGeom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/>
                  <a:lstStyle/>
                  <a:p>
                    <a:pPr eaLnBrk="0" hangingPunct="0"/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1558" name="组合 52280"/>
                  <p:cNvGrpSpPr/>
                  <p:nvPr/>
                </p:nvGrpSpPr>
                <p:grpSpPr>
                  <a:xfrm>
                    <a:off x="1752" y="3216"/>
                    <a:ext cx="3030" cy="232"/>
                    <a:chOff x="1752" y="3216"/>
                    <a:chExt cx="3030" cy="232"/>
                  </a:xfrm>
                </p:grpSpPr>
                <p:sp>
                  <p:nvSpPr>
                    <p:cNvPr id="21559" name="文本框 52281"/>
                    <p:cNvSpPr txBox="1"/>
                    <p:nvPr/>
                  </p:nvSpPr>
                  <p:spPr>
                    <a:xfrm>
                      <a:off x="3120" y="3216"/>
                      <a:ext cx="620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12H</a:t>
                      </a:r>
                      <a:r>
                        <a:rPr lang="en-US" altLang="zh-CN" sz="2400" b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p:txBody>
                </p:sp>
                <p:sp>
                  <p:nvSpPr>
                    <p:cNvPr id="21561" name="文本框 52283"/>
                    <p:cNvSpPr txBox="1"/>
                    <p:nvPr/>
                  </p:nvSpPr>
                  <p:spPr>
                    <a:xfrm>
                      <a:off x="3804" y="3216"/>
                      <a:ext cx="978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大量能量</a:t>
                      </a:r>
                    </a:p>
                  </p:txBody>
                </p:sp>
                <p:sp>
                  <p:nvSpPr>
                    <p:cNvPr id="21562" name="文本框 52284"/>
                    <p:cNvSpPr txBox="1"/>
                    <p:nvPr/>
                  </p:nvSpPr>
                  <p:spPr>
                    <a:xfrm>
                      <a:off x="1752" y="3216"/>
                      <a:ext cx="67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〔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〕</a:t>
                      </a:r>
                    </a:p>
                  </p:txBody>
                </p:sp>
                <p:sp>
                  <p:nvSpPr>
                    <p:cNvPr id="21563" name="文本框 52285"/>
                    <p:cNvSpPr txBox="1"/>
                    <p:nvPr/>
                  </p:nvSpPr>
                  <p:spPr>
                    <a:xfrm>
                      <a:off x="2280" y="3216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</p:grpSp>
            </p:grpSp>
            <p:sp>
              <p:nvSpPr>
                <p:cNvPr id="21564" name="文本框 52286"/>
                <p:cNvSpPr txBox="1"/>
                <p:nvPr/>
              </p:nvSpPr>
              <p:spPr>
                <a:xfrm>
                  <a:off x="3648" y="321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0151" y="4230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酶</a:t>
              </a:r>
            </a:p>
          </p:txBody>
        </p:sp>
        <p:sp>
          <p:nvSpPr>
            <p:cNvPr id="48" name="文本框 52273"/>
            <p:cNvSpPr txBox="1"/>
            <p:nvPr/>
          </p:nvSpPr>
          <p:spPr>
            <a:xfrm>
              <a:off x="6016" y="4457"/>
              <a:ext cx="88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865880" y="3199765"/>
            <a:ext cx="6111875" cy="625475"/>
            <a:chOff x="6088" y="5039"/>
            <a:chExt cx="9625" cy="985"/>
          </a:xfrm>
        </p:grpSpPr>
        <p:grpSp>
          <p:nvGrpSpPr>
            <p:cNvPr id="52244" name="组合 52243"/>
            <p:cNvGrpSpPr/>
            <p:nvPr/>
          </p:nvGrpSpPr>
          <p:grpSpPr>
            <a:xfrm>
              <a:off x="7521" y="5255"/>
              <a:ext cx="8193" cy="720"/>
              <a:chOff x="1488" y="1824"/>
              <a:chExt cx="2880" cy="288"/>
            </a:xfrm>
          </p:grpSpPr>
          <p:sp>
            <p:nvSpPr>
              <p:cNvPr id="21522" name="矩形 52244"/>
              <p:cNvSpPr/>
              <p:nvPr/>
            </p:nvSpPr>
            <p:spPr>
              <a:xfrm>
                <a:off x="1488" y="1824"/>
                <a:ext cx="288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+6H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O+6O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          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6CO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+12H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O+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能量</a:t>
                </a:r>
              </a:p>
            </p:txBody>
          </p:sp>
          <p:sp>
            <p:nvSpPr>
              <p:cNvPr id="21523" name="直接连接符 52245"/>
              <p:cNvSpPr/>
              <p:nvPr/>
            </p:nvSpPr>
            <p:spPr>
              <a:xfrm>
                <a:off x="2688" y="1968"/>
                <a:ext cx="430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2289" name="文本框 52288"/>
            <p:cNvSpPr txBox="1"/>
            <p:nvPr/>
          </p:nvSpPr>
          <p:spPr>
            <a:xfrm>
              <a:off x="6088" y="5300"/>
              <a:ext cx="163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总式：</a:t>
              </a:r>
            </a:p>
          </p:txBody>
        </p:sp>
        <p:sp>
          <p:nvSpPr>
            <p:cNvPr id="50" name="文本框 9"/>
            <p:cNvSpPr txBox="1"/>
            <p:nvPr/>
          </p:nvSpPr>
          <p:spPr>
            <a:xfrm>
              <a:off x="11027" y="5039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黑体" panose="02010609060101010101" pitchFamily="49" charset="-122"/>
                </a:rPr>
                <a:t>酶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" fill="hold"/>
                                        <p:tgtEl>
                                          <p:spTgt spid="522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" fill="hold"/>
                                        <p:tgtEl>
                                          <p:spTgt spid="522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  <p:bldP spid="52228" grpId="0"/>
      <p:bldP spid="52229" grpId="0"/>
      <p:bldP spid="52230" grpId="0"/>
      <p:bldP spid="52231" grpId="0"/>
      <p:bldP spid="52232" grpId="0"/>
      <p:bldP spid="52233" grpId="0"/>
      <p:bldP spid="52234" grpId="0"/>
      <p:bldP spid="522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25941" y="2449484"/>
            <a:ext cx="4564380" cy="1861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结束！</a:t>
            </a:r>
            <a:endParaRPr kumimoji="0" lang="en-US" altLang="zh-CN" sz="1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文本框 83969"/>
          <p:cNvSpPr txBox="1"/>
          <p:nvPr/>
        </p:nvSpPr>
        <p:spPr>
          <a:xfrm>
            <a:off x="2627630" y="908050"/>
            <a:ext cx="99783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</a:t>
            </a:r>
            <a:r>
              <a:rPr lang="zh-CN" altLang="en-US" sz="36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3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“呼吸作用”</a:t>
            </a:r>
            <a:r>
              <a:rPr lang="zh-CN" altLang="en-US" sz="36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有什么区别</a:t>
            </a: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？</a:t>
            </a: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3971" name="文本框 83970"/>
          <p:cNvSpPr txBox="1"/>
          <p:nvPr/>
        </p:nvSpPr>
        <p:spPr>
          <a:xfrm>
            <a:off x="971550" y="1456055"/>
            <a:ext cx="10623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呼吸”是指生物体或细胞吸入氧气和呼出二氧化碳的过程，而“呼吸作用”是指细胞内有机物分解释放能量的过程。</a:t>
            </a:r>
          </a:p>
        </p:txBody>
      </p:sp>
      <p:sp>
        <p:nvSpPr>
          <p:cNvPr id="5123" name="云形标注 83976"/>
          <p:cNvSpPr/>
          <p:nvPr/>
        </p:nvSpPr>
        <p:spPr>
          <a:xfrm>
            <a:off x="755650" y="189230"/>
            <a:ext cx="2586355" cy="718820"/>
          </a:xfrm>
          <a:prstGeom prst="cloudCallout">
            <a:avLst>
              <a:gd name="adj1" fmla="val 25963"/>
              <a:gd name="adj2" fmla="val 8074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华文行楷" pitchFamily="2" charset="-122"/>
              </a:rPr>
              <a:t>思考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华文行楷" pitchFamily="2" charset="-122"/>
              </a:rPr>
              <a:t>1</a:t>
            </a:r>
          </a:p>
        </p:txBody>
      </p:sp>
      <p:sp>
        <p:nvSpPr>
          <p:cNvPr id="83978" name="文本框 83977"/>
          <p:cNvSpPr txBox="1"/>
          <p:nvPr/>
        </p:nvSpPr>
        <p:spPr>
          <a:xfrm>
            <a:off x="1222375" y="4782820"/>
            <a:ext cx="101923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“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呼吸”是“呼吸作用”的前提和基础，没有呼吸过程吸入的氧气，就不能进行呼吸作用；而“呼吸作用”是“呼吸”的继续。</a:t>
            </a:r>
          </a:p>
        </p:txBody>
      </p:sp>
      <p:grpSp>
        <p:nvGrpSpPr>
          <p:cNvPr id="83979" name="组合 83978"/>
          <p:cNvGrpSpPr/>
          <p:nvPr/>
        </p:nvGrpSpPr>
        <p:grpSpPr>
          <a:xfrm>
            <a:off x="908416" y="3237257"/>
            <a:ext cx="11921562" cy="1423669"/>
            <a:chOff x="612" y="2036"/>
            <a:chExt cx="5853" cy="897"/>
          </a:xfrm>
        </p:grpSpPr>
        <p:sp>
          <p:nvSpPr>
            <p:cNvPr id="5126" name="矩形 83979"/>
            <p:cNvSpPr/>
            <p:nvPr/>
          </p:nvSpPr>
          <p:spPr>
            <a:xfrm>
              <a:off x="1600" y="2565"/>
              <a:ext cx="486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3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“</a:t>
              </a:r>
              <a:r>
                <a:rPr lang="zh-CN" altLang="en-US" sz="3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呼吸”和“呼吸作用”有什么联系？</a:t>
              </a:r>
            </a:p>
          </p:txBody>
        </p:sp>
        <p:sp>
          <p:nvSpPr>
            <p:cNvPr id="5127" name="云形标注 83980"/>
            <p:cNvSpPr/>
            <p:nvPr/>
          </p:nvSpPr>
          <p:spPr>
            <a:xfrm>
              <a:off x="612" y="2036"/>
              <a:ext cx="1276" cy="529"/>
            </a:xfrm>
            <a:prstGeom prst="cloudCallout">
              <a:avLst>
                <a:gd name="adj1" fmla="val 35794"/>
                <a:gd name="adj2" fmla="val 104909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Arial" panose="020B0604020202020204" pitchFamily="34" charset="0"/>
                  <a:ea typeface="华文行楷" pitchFamily="2" charset="-122"/>
                </a:rPr>
                <a:t>思考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华文行楷" pitchFamily="2" charset="-122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  <p:bldP spid="839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82160" y="34529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Agency FB" panose="020B0503020202020204" pitchFamily="34" charset="0"/>
              </a:rPr>
              <a:t>酵母菌细胞呼吸</a:t>
            </a:r>
          </a:p>
        </p:txBody>
      </p:sp>
      <p:sp>
        <p:nvSpPr>
          <p:cNvPr id="27649" name="Text Box 2"/>
          <p:cNvSpPr txBox="1"/>
          <p:nvPr/>
        </p:nvSpPr>
        <p:spPr>
          <a:xfrm>
            <a:off x="518160" y="929005"/>
            <a:ext cx="10510520" cy="107505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单细胞真菌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在有氧和无氧条件下都能生存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属于兼性厌氧菌。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903605" y="2273300"/>
            <a:ext cx="8391525" cy="3800475"/>
            <a:chOff x="186" y="1104"/>
            <a:chExt cx="5286" cy="2394"/>
          </a:xfrm>
        </p:grpSpPr>
        <p:pic>
          <p:nvPicPr>
            <p:cNvPr id="27651" name="Picture 3" descr="酵母菌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" y="1104"/>
              <a:ext cx="1974" cy="239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2" name="Picture 4" descr="酵母菌出芽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2" y="1104"/>
              <a:ext cx="1680" cy="235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3" name="Picture 5" descr="酵母菌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8D682"/>
                </a:clrFrom>
                <a:clrTo>
                  <a:srgbClr val="E8D6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0" y="1104"/>
              <a:ext cx="1193" cy="235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1" name="Text Box 6"/>
          <p:cNvSpPr txBox="1"/>
          <p:nvPr/>
        </p:nvSpPr>
        <p:spPr>
          <a:xfrm>
            <a:off x="548005" y="1083945"/>
            <a:ext cx="7132320" cy="181356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若用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en-US" altLang="zh-CN" sz="2800" b="1" baseline="30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的温水把买来的鲜酵母粉化开，用它发一块面团，几个小时后，面团便会渐渐膨大。用手抠开里面，会发现</a:t>
            </a:r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面团里面变成蜂窝一样，有许多空隙，并且还能闻到酒味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33795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325" y="930275"/>
            <a:ext cx="2926715" cy="251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文本框 8"/>
          <p:cNvSpPr txBox="1"/>
          <p:nvPr/>
        </p:nvSpPr>
        <p:spPr>
          <a:xfrm>
            <a:off x="7962900" y="3371850"/>
            <a:ext cx="245237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馒头疏松的小孔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67995" y="3121025"/>
            <a:ext cx="3293110" cy="3234055"/>
            <a:chOff x="737" y="4915"/>
            <a:chExt cx="5186" cy="5093"/>
          </a:xfrm>
        </p:grpSpPr>
        <p:pic>
          <p:nvPicPr>
            <p:cNvPr id="3379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" y="4915"/>
              <a:ext cx="5187" cy="43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797" name="文本框 9"/>
            <p:cNvSpPr txBox="1"/>
            <p:nvPr/>
          </p:nvSpPr>
          <p:spPr>
            <a:xfrm>
              <a:off x="2447" y="9286"/>
              <a:ext cx="1426" cy="7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甜酒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93260" y="34275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Agency FB" panose="020B0503020202020204" pitchFamily="34" charset="0"/>
              </a:rPr>
              <a:t>酵母菌细胞呼吸</a:t>
            </a:r>
          </a:p>
        </p:txBody>
      </p:sp>
      <p:sp>
        <p:nvSpPr>
          <p:cNvPr id="4" name="矩形 3"/>
          <p:cNvSpPr/>
          <p:nvPr/>
        </p:nvSpPr>
        <p:spPr>
          <a:xfrm>
            <a:off x="3630295" y="3830955"/>
            <a:ext cx="308800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？</a:t>
            </a:r>
          </a:p>
        </p:txBody>
      </p:sp>
      <p:sp>
        <p:nvSpPr>
          <p:cNvPr id="5" name="Text Box 6"/>
          <p:cNvSpPr txBox="1"/>
          <p:nvPr/>
        </p:nvSpPr>
        <p:spPr>
          <a:xfrm>
            <a:off x="5351145" y="4447540"/>
            <a:ext cx="6557010" cy="95186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酵母菌发酵产生的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酒精和CO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是在什么条件下产生的？（有氧？无氧？）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80325" y="930275"/>
            <a:ext cx="2926080" cy="2900045"/>
            <a:chOff x="12095" y="1465"/>
            <a:chExt cx="4608" cy="4567"/>
          </a:xfrm>
        </p:grpSpPr>
        <p:pic>
          <p:nvPicPr>
            <p:cNvPr id="6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5" y="1465"/>
              <a:ext cx="4609" cy="39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8"/>
            <p:cNvSpPr txBox="1"/>
            <p:nvPr/>
          </p:nvSpPr>
          <p:spPr>
            <a:xfrm>
              <a:off x="12540" y="5310"/>
              <a:ext cx="3862" cy="7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馒头疏松的小孔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38915" name="Text Box 3"/>
          <p:cNvSpPr txBox="1"/>
          <p:nvPr/>
        </p:nvSpPr>
        <p:spPr>
          <a:xfrm>
            <a:off x="458470" y="875665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提出问题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酒精和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是酵母菌在什么条件产生的（有氧？无氧？）</a:t>
            </a:r>
          </a:p>
        </p:txBody>
      </p:sp>
      <p:sp>
        <p:nvSpPr>
          <p:cNvPr id="13" name="Text Box 3"/>
          <p:cNvSpPr txBox="1"/>
          <p:nvPr/>
        </p:nvSpPr>
        <p:spPr>
          <a:xfrm>
            <a:off x="458470" y="1665605"/>
            <a:ext cx="10935970" cy="86423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作出假设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酵母菌在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无氧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条件下产生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酒精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。</a:t>
            </a:r>
            <a:r>
              <a:rPr lang="en-US" altLang="zh-CN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酵母菌在有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氧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条件下产生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Box 3"/>
          <p:cNvSpPr txBox="1"/>
          <p:nvPr/>
        </p:nvSpPr>
        <p:spPr>
          <a:xfrm>
            <a:off x="458470" y="252984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设计实验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（控制变量）</a:t>
            </a:r>
          </a:p>
        </p:txBody>
      </p:sp>
      <p:sp>
        <p:nvSpPr>
          <p:cNvPr id="10244" name="Text Box 4"/>
          <p:cNvSpPr txBox="1"/>
          <p:nvPr/>
        </p:nvSpPr>
        <p:spPr>
          <a:xfrm>
            <a:off x="829945" y="4107815"/>
            <a:ext cx="182435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810B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分析变量</a:t>
            </a:r>
          </a:p>
        </p:txBody>
      </p:sp>
      <p:sp>
        <p:nvSpPr>
          <p:cNvPr id="10245" name="AutoShape 5"/>
          <p:cNvSpPr/>
          <p:nvPr/>
        </p:nvSpPr>
        <p:spPr>
          <a:xfrm>
            <a:off x="2436813" y="3535045"/>
            <a:ext cx="228600" cy="1752600"/>
          </a:xfrm>
          <a:prstGeom prst="leftBrace">
            <a:avLst>
              <a:gd name="adj1" fmla="val 6364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246" name="组合 10245"/>
          <p:cNvGrpSpPr/>
          <p:nvPr/>
        </p:nvGrpSpPr>
        <p:grpSpPr>
          <a:xfrm>
            <a:off x="2654300" y="3246120"/>
            <a:ext cx="1752600" cy="2355806"/>
            <a:chOff x="0" y="0"/>
            <a:chExt cx="2760" cy="3711"/>
          </a:xfrm>
        </p:grpSpPr>
        <p:sp>
          <p:nvSpPr>
            <p:cNvPr id="40977" name="Text Box 6"/>
            <p:cNvSpPr txBox="1"/>
            <p:nvPr/>
          </p:nvSpPr>
          <p:spPr>
            <a:xfrm>
              <a:off x="113" y="0"/>
              <a:ext cx="22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  <p:sp>
          <p:nvSpPr>
            <p:cNvPr id="40978" name="Text Box 7"/>
            <p:cNvSpPr txBox="1"/>
            <p:nvPr/>
          </p:nvSpPr>
          <p:spPr>
            <a:xfrm>
              <a:off x="113" y="1475"/>
              <a:ext cx="22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因变量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  <p:sp>
          <p:nvSpPr>
            <p:cNvPr id="40979" name="Text Box 8"/>
            <p:cNvSpPr txBox="1"/>
            <p:nvPr/>
          </p:nvSpPr>
          <p:spPr>
            <a:xfrm>
              <a:off x="0" y="2889"/>
              <a:ext cx="276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无关变量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</p:grpSp>
      <p:sp>
        <p:nvSpPr>
          <p:cNvPr id="10250" name="Text Box 9"/>
          <p:cNvSpPr txBox="1"/>
          <p:nvPr/>
        </p:nvSpPr>
        <p:spPr>
          <a:xfrm>
            <a:off x="4092575" y="3246120"/>
            <a:ext cx="27432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细胞呼吸的条件</a:t>
            </a:r>
          </a:p>
        </p:txBody>
      </p:sp>
      <p:sp>
        <p:nvSpPr>
          <p:cNvPr id="10251" name="Text Box 10"/>
          <p:cNvSpPr txBox="1"/>
          <p:nvPr/>
        </p:nvSpPr>
        <p:spPr>
          <a:xfrm>
            <a:off x="4021138" y="4182745"/>
            <a:ext cx="30480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细胞呼吸的产物 </a:t>
            </a:r>
          </a:p>
        </p:txBody>
      </p:sp>
      <p:sp>
        <p:nvSpPr>
          <p:cNvPr id="10252" name="AutoShape 11"/>
          <p:cNvSpPr/>
          <p:nvPr/>
        </p:nvSpPr>
        <p:spPr>
          <a:xfrm>
            <a:off x="7094855" y="3153728"/>
            <a:ext cx="228600" cy="676275"/>
          </a:xfrm>
          <a:prstGeom prst="leftBrace">
            <a:avLst>
              <a:gd name="adj1" fmla="val 30459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253" name="Text Box 12"/>
          <p:cNvSpPr txBox="1"/>
          <p:nvPr/>
        </p:nvSpPr>
        <p:spPr>
          <a:xfrm>
            <a:off x="7275830" y="2941003"/>
            <a:ext cx="1654175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有氧</a:t>
            </a:r>
          </a:p>
        </p:txBody>
      </p:sp>
      <p:sp>
        <p:nvSpPr>
          <p:cNvPr id="10254" name="Text Box 13"/>
          <p:cNvSpPr txBox="1"/>
          <p:nvPr/>
        </p:nvSpPr>
        <p:spPr>
          <a:xfrm>
            <a:off x="7275830" y="3586798"/>
            <a:ext cx="17272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</a:t>
            </a:r>
          </a:p>
        </p:txBody>
      </p:sp>
      <p:sp>
        <p:nvSpPr>
          <p:cNvPr id="10255" name="Text Box 14"/>
          <p:cNvSpPr txBox="1"/>
          <p:nvPr/>
        </p:nvSpPr>
        <p:spPr>
          <a:xfrm>
            <a:off x="4229100" y="5080953"/>
            <a:ext cx="48260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温度、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、酵母菌的量等 </a:t>
            </a:r>
          </a:p>
        </p:txBody>
      </p:sp>
      <p:sp>
        <p:nvSpPr>
          <p:cNvPr id="10256" name="Text Box 15"/>
          <p:cNvSpPr txBox="1"/>
          <p:nvPr/>
        </p:nvSpPr>
        <p:spPr>
          <a:xfrm>
            <a:off x="6793230" y="4184015"/>
            <a:ext cx="1888490" cy="520700"/>
          </a:xfrm>
          <a:prstGeom prst="rect">
            <a:avLst/>
          </a:prstGeom>
          <a:noFill/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酒精、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13" grpId="0"/>
      <p:bldP spid="15" grpId="0"/>
      <p:bldP spid="10244" grpId="0"/>
      <p:bldP spid="10245" grpId="0" bldLvl="0" animBg="1"/>
      <p:bldP spid="10250" grpId="0"/>
      <p:bldP spid="10251" grpId="0"/>
      <p:bldP spid="10252" grpId="0" bldLvl="0" animBg="1"/>
      <p:bldP spid="10253" grpId="0"/>
      <p:bldP spid="10254" grpId="0"/>
      <p:bldP spid="10255" grpId="0"/>
      <p:bldP spid="1025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873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设计实验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（控制变量）</a:t>
            </a:r>
          </a:p>
        </p:txBody>
      </p:sp>
      <p:sp>
        <p:nvSpPr>
          <p:cNvPr id="43010" name="Text Box 2"/>
          <p:cNvSpPr txBox="1"/>
          <p:nvPr/>
        </p:nvSpPr>
        <p:spPr>
          <a:xfrm>
            <a:off x="629920" y="1361440"/>
            <a:ext cx="3382010" cy="582295"/>
          </a:xfrm>
          <a:prstGeom prst="rect">
            <a:avLst/>
          </a:prstGeom>
          <a:noFill/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►</a:t>
            </a:r>
            <a:r>
              <a:rPr lang="en-US" altLang="zh-CN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200" b="1" baseline="-250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的检测方法：</a:t>
            </a:r>
          </a:p>
        </p:txBody>
      </p:sp>
      <p:sp>
        <p:nvSpPr>
          <p:cNvPr id="12291" name="Text Box 3"/>
          <p:cNvSpPr txBox="1"/>
          <p:nvPr/>
        </p:nvSpPr>
        <p:spPr>
          <a:xfrm>
            <a:off x="265113" y="2082483"/>
            <a:ext cx="739775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澄清的石灰水：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澄清→浑浊</a:t>
            </a:r>
          </a:p>
        </p:txBody>
      </p:sp>
      <p:pic>
        <p:nvPicPr>
          <p:cNvPr id="12292" name="Picture 4" descr="DSCF0026"/>
          <p:cNvPicPr>
            <a:picLocks noChangeAspect="1"/>
          </p:cNvPicPr>
          <p:nvPr/>
        </p:nvPicPr>
        <p:blipFill>
          <a:blip r:embed="rId4"/>
          <a:srcRect r="1941" b="4792"/>
          <a:stretch>
            <a:fillRect/>
          </a:stretch>
        </p:blipFill>
        <p:spPr>
          <a:xfrm>
            <a:off x="516255" y="3670935"/>
            <a:ext cx="5357495" cy="2325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文本框 1"/>
          <p:cNvSpPr txBox="1"/>
          <p:nvPr/>
        </p:nvSpPr>
        <p:spPr>
          <a:xfrm>
            <a:off x="265113" y="2876550"/>
            <a:ext cx="5903595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溴麝香草酚蓝水溶液：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蓝→绿→黄</a:t>
            </a:r>
          </a:p>
        </p:txBody>
      </p:sp>
      <p:sp>
        <p:nvSpPr>
          <p:cNvPr id="44034" name="Text Box 5"/>
          <p:cNvSpPr txBox="1"/>
          <p:nvPr/>
        </p:nvSpPr>
        <p:spPr>
          <a:xfrm>
            <a:off x="6274435" y="1361440"/>
            <a:ext cx="3695065" cy="58229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►酒精的检测方法：</a:t>
            </a:r>
          </a:p>
        </p:txBody>
      </p:sp>
      <p:sp>
        <p:nvSpPr>
          <p:cNvPr id="12294" name="Text Box 6"/>
          <p:cNvSpPr txBox="1"/>
          <p:nvPr/>
        </p:nvSpPr>
        <p:spPr>
          <a:xfrm>
            <a:off x="6274435" y="1943735"/>
            <a:ext cx="5917565" cy="1295400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橙色的</a:t>
            </a:r>
            <a:r>
              <a:rPr lang="zh-CN" altLang="en-US" sz="28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重铬酸钾溶液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酸性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下与酒精发生反应：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橙色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00702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灰绿色</a:t>
            </a:r>
          </a:p>
        </p:txBody>
      </p:sp>
      <p:pic>
        <p:nvPicPr>
          <p:cNvPr id="12295" name="Picture 7" descr="DSCF0032"/>
          <p:cNvPicPr>
            <a:picLocks noChangeAspect="1"/>
          </p:cNvPicPr>
          <p:nvPr/>
        </p:nvPicPr>
        <p:blipFill>
          <a:blip r:embed="rId5"/>
          <a:srcRect l="25739" r="29535" b="9494"/>
          <a:stretch>
            <a:fillRect/>
          </a:stretch>
        </p:blipFill>
        <p:spPr>
          <a:xfrm>
            <a:off x="6834188" y="3670935"/>
            <a:ext cx="1333500" cy="2433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AutoShape 8"/>
          <p:cNvSpPr/>
          <p:nvPr/>
        </p:nvSpPr>
        <p:spPr>
          <a:xfrm>
            <a:off x="8490268" y="4501515"/>
            <a:ext cx="800100" cy="565150"/>
          </a:xfrm>
          <a:prstGeom prst="rightArrow">
            <a:avLst>
              <a:gd name="adj1" fmla="val 50000"/>
              <a:gd name="adj2" fmla="val 35347"/>
            </a:avLst>
          </a:prstGeom>
          <a:solidFill>
            <a:srgbClr val="00206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2297" name="Picture 9" descr="DSCF0044"/>
          <p:cNvPicPr>
            <a:picLocks noChangeAspect="1"/>
          </p:cNvPicPr>
          <p:nvPr/>
        </p:nvPicPr>
        <p:blipFill>
          <a:blip r:embed="rId6"/>
          <a:srcRect l="32927" t="47154" r="35365" b="7317"/>
          <a:stretch>
            <a:fillRect/>
          </a:stretch>
        </p:blipFill>
        <p:spPr>
          <a:xfrm>
            <a:off x="9544368" y="3680460"/>
            <a:ext cx="1249362" cy="2414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  <p:sndAc>
          <p:endSnd/>
        </p:sndAc>
      </p:transition>
    </mc:Choice>
    <mc:Fallback xmlns="">
      <p:transition spd="med"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  <p:bldP spid="12291" grpId="0"/>
      <p:bldP spid="34820" grpId="0"/>
      <p:bldP spid="44034" grpId="0" animBg="1"/>
      <p:bldP spid="12294" grpId="0"/>
      <p:bldP spid="1229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c9d5d35-cb7f-44f8-bfde-3de0a11f51c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2a00a56-1909-4be2-9496-2cab7d0080d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e1c7fc-1b1f-47ae-8801-73459470bff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2a00a56-1909-4be2-9496-2cab7d0080d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389ca0e-54a0-423b-be57-9cfe4a4acd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d1754b-4077-4e8e-adb3-51bd0c33cd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95</TotalTime>
  <Words>2832</Words>
  <Application>Microsoft Office PowerPoint</Application>
  <PresentationFormat>宽屏</PresentationFormat>
  <Paragraphs>495</Paragraphs>
  <Slides>42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42</vt:i4>
      </vt:variant>
    </vt:vector>
  </HeadingPairs>
  <TitlesOfParts>
    <vt:vector size="65" baseType="lpstr">
      <vt:lpstr>等线</vt:lpstr>
      <vt:lpstr>仿宋</vt:lpstr>
      <vt:lpstr>仿宋_GB2312</vt:lpstr>
      <vt:lpstr>黑体</vt:lpstr>
      <vt:lpstr>华文行楷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Agency FB</vt:lpstr>
      <vt:lpstr>Arial</vt:lpstr>
      <vt:lpstr>Arial Black</vt:lpstr>
      <vt:lpstr>Calibri</vt:lpstr>
      <vt:lpstr>Comic Sans MS</vt:lpstr>
      <vt:lpstr>Lucida Sans Unicode</vt:lpstr>
      <vt:lpstr>Tahoma</vt:lpstr>
      <vt:lpstr>Times New Roman</vt:lpstr>
      <vt:lpstr>Verdana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</dc:creator>
  <cp:keywords>www.1ppt.com</cp:keywords>
  <dc:description>www.1ppt.com</dc:description>
  <cp:lastModifiedBy>dreamsummit</cp:lastModifiedBy>
  <cp:revision>53</cp:revision>
  <dcterms:created xsi:type="dcterms:W3CDTF">2017-08-08T02:58:00Z</dcterms:created>
  <dcterms:modified xsi:type="dcterms:W3CDTF">2019-11-27T02:11:36Z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